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320" r:id="rId11"/>
    <p:sldId id="318" r:id="rId12"/>
    <p:sldId id="322" r:id="rId13"/>
    <p:sldId id="267" r:id="rId14"/>
    <p:sldId id="269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7" r:id="rId27"/>
    <p:sldId id="298" r:id="rId28"/>
    <p:sldId id="299" r:id="rId29"/>
    <p:sldId id="300" r:id="rId30"/>
    <p:sldId id="301" r:id="rId31"/>
    <p:sldId id="296" r:id="rId32"/>
    <p:sldId id="321" r:id="rId33"/>
    <p:sldId id="302" r:id="rId34"/>
    <p:sldId id="303" r:id="rId35"/>
    <p:sldId id="279" r:id="rId36"/>
    <p:sldId id="304" r:id="rId37"/>
    <p:sldId id="305" r:id="rId38"/>
    <p:sldId id="282" r:id="rId39"/>
    <p:sldId id="283" r:id="rId40"/>
    <p:sldId id="306" r:id="rId41"/>
    <p:sldId id="307" r:id="rId42"/>
    <p:sldId id="308" r:id="rId43"/>
    <p:sldId id="309" r:id="rId44"/>
    <p:sldId id="280" r:id="rId45"/>
    <p:sldId id="31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53" autoAdjust="0"/>
    <p:restoredTop sz="94712" autoAdjust="0"/>
  </p:normalViewPr>
  <p:slideViewPr>
    <p:cSldViewPr snapToGrid="0" snapToObjects="1">
      <p:cViewPr>
        <p:scale>
          <a:sx n="119" d="100"/>
          <a:sy n="119" d="100"/>
        </p:scale>
        <p:origin x="-35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romandvorak:__Disc%20D:Prezentace:___VLASTNI:Vysoke%20skoly:Eng_education:Podklady:Statistiky_FS_BS_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SSD:Users:romandvorak:__Disc%20D:Prezentace:___VLASTNI:Vysoke%20skoly:Eng_education:Podklady:Statistiky_FS_BS_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List3!$B$4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List3!$A$5:$A$9</c:f>
              <c:strCache>
                <c:ptCount val="5"/>
                <c:pt idx="0">
                  <c:v>Počet absolventů FS ČVUT</c:v>
                </c:pt>
                <c:pt idx="1">
                  <c:v>Počet absolventů FS VUT</c:v>
                </c:pt>
                <c:pt idx="2">
                  <c:v>Počet absolventů FS VŠB</c:v>
                </c:pt>
                <c:pt idx="3">
                  <c:v>Počet absolventů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List3!$B$5:$B$9</c:f>
              <c:numCache>
                <c:formatCode>General</c:formatCode>
                <c:ptCount val="5"/>
                <c:pt idx="0">
                  <c:v>300</c:v>
                </c:pt>
                <c:pt idx="1">
                  <c:v>579</c:v>
                </c:pt>
                <c:pt idx="2">
                  <c:v>249</c:v>
                </c:pt>
                <c:pt idx="3">
                  <c:v>103</c:v>
                </c:pt>
                <c:pt idx="4">
                  <c:v>120</c:v>
                </c:pt>
              </c:numCache>
            </c:numRef>
          </c:val>
        </c:ser>
        <c:ser>
          <c:idx val="1"/>
          <c:order val="1"/>
          <c:tx>
            <c:strRef>
              <c:f>List3!$C$4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List3!$A$5:$A$9</c:f>
              <c:strCache>
                <c:ptCount val="5"/>
                <c:pt idx="0">
                  <c:v>Počet absolventů FS ČVUT</c:v>
                </c:pt>
                <c:pt idx="1">
                  <c:v>Počet absolventů FS VUT</c:v>
                </c:pt>
                <c:pt idx="2">
                  <c:v>Počet absolventů FS VŠB</c:v>
                </c:pt>
                <c:pt idx="3">
                  <c:v>Počet absolventů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List3!$C$5:$C$9</c:f>
              <c:numCache>
                <c:formatCode>General</c:formatCode>
                <c:ptCount val="5"/>
                <c:pt idx="0">
                  <c:v>270</c:v>
                </c:pt>
                <c:pt idx="1">
                  <c:v>543</c:v>
                </c:pt>
                <c:pt idx="2">
                  <c:v>311</c:v>
                </c:pt>
                <c:pt idx="3">
                  <c:v>114</c:v>
                </c:pt>
                <c:pt idx="4">
                  <c:v>140</c:v>
                </c:pt>
              </c:numCache>
            </c:numRef>
          </c:val>
        </c:ser>
        <c:ser>
          <c:idx val="2"/>
          <c:order val="2"/>
          <c:tx>
            <c:strRef>
              <c:f>List3!$D$4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List3!$A$5:$A$9</c:f>
              <c:strCache>
                <c:ptCount val="5"/>
                <c:pt idx="0">
                  <c:v>Počet absolventů FS ČVUT</c:v>
                </c:pt>
                <c:pt idx="1">
                  <c:v>Počet absolventů FS VUT</c:v>
                </c:pt>
                <c:pt idx="2">
                  <c:v>Počet absolventů FS VŠB</c:v>
                </c:pt>
                <c:pt idx="3">
                  <c:v>Počet absolventů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List3!$D$5:$D$9</c:f>
              <c:numCache>
                <c:formatCode>General</c:formatCode>
                <c:ptCount val="5"/>
                <c:pt idx="0">
                  <c:v>319</c:v>
                </c:pt>
                <c:pt idx="1">
                  <c:v>530</c:v>
                </c:pt>
                <c:pt idx="2">
                  <c:v>269</c:v>
                </c:pt>
                <c:pt idx="3">
                  <c:v>129</c:v>
                </c:pt>
                <c:pt idx="4">
                  <c:v>130</c:v>
                </c:pt>
              </c:numCache>
            </c:numRef>
          </c:val>
        </c:ser>
        <c:ser>
          <c:idx val="3"/>
          <c:order val="3"/>
          <c:tx>
            <c:strRef>
              <c:f>List3!$E$4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List3!$A$5:$A$9</c:f>
              <c:strCache>
                <c:ptCount val="5"/>
                <c:pt idx="0">
                  <c:v>Počet absolventů FS ČVUT</c:v>
                </c:pt>
                <c:pt idx="1">
                  <c:v>Počet absolventů FS VUT</c:v>
                </c:pt>
                <c:pt idx="2">
                  <c:v>Počet absolventů FS VŠB</c:v>
                </c:pt>
                <c:pt idx="3">
                  <c:v>Počet absolventů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List3!$E$5:$E$9</c:f>
              <c:numCache>
                <c:formatCode>General</c:formatCode>
                <c:ptCount val="5"/>
                <c:pt idx="0">
                  <c:v>269</c:v>
                </c:pt>
                <c:pt idx="1">
                  <c:v>561</c:v>
                </c:pt>
                <c:pt idx="2">
                  <c:v>232</c:v>
                </c:pt>
                <c:pt idx="3">
                  <c:v>136</c:v>
                </c:pt>
                <c:pt idx="4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58272"/>
        <c:axId val="73572352"/>
      </c:barChart>
      <c:catAx>
        <c:axId val="7355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73572352"/>
        <c:crosses val="autoZero"/>
        <c:auto val="1"/>
        <c:lblAlgn val="ctr"/>
        <c:lblOffset val="100"/>
        <c:noMultiLvlLbl val="0"/>
      </c:catAx>
      <c:valAx>
        <c:axId val="7357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558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List3!$B$14</c:f>
              <c:strCache>
                <c:ptCount val="1"/>
                <c:pt idx="0">
                  <c:v>2010/11</c:v>
                </c:pt>
              </c:strCache>
            </c:strRef>
          </c:tx>
          <c:invertIfNegative val="0"/>
          <c:cat>
            <c:strRef>
              <c:f>List3!$A$15:$A$19</c:f>
              <c:strCache>
                <c:ptCount val="5"/>
                <c:pt idx="0">
                  <c:v>Počet absolventů FS ČVUT</c:v>
                </c:pt>
                <c:pt idx="1">
                  <c:v>Počet absolventů FSI VUT</c:v>
                </c:pt>
                <c:pt idx="2">
                  <c:v>Počet absolventů FS VŠB-TU</c:v>
                </c:pt>
                <c:pt idx="3">
                  <c:v>Počet absolventů FS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List3!$B$15:$B$19</c:f>
              <c:numCache>
                <c:formatCode>General</c:formatCode>
                <c:ptCount val="5"/>
                <c:pt idx="0">
                  <c:v>228</c:v>
                </c:pt>
                <c:pt idx="1">
                  <c:v>505</c:v>
                </c:pt>
                <c:pt idx="2">
                  <c:v>244</c:v>
                </c:pt>
                <c:pt idx="3">
                  <c:v>96</c:v>
                </c:pt>
                <c:pt idx="4">
                  <c:v>108</c:v>
                </c:pt>
              </c:numCache>
            </c:numRef>
          </c:val>
        </c:ser>
        <c:ser>
          <c:idx val="1"/>
          <c:order val="1"/>
          <c:tx>
            <c:strRef>
              <c:f>List3!$C$14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List3!$A$15:$A$19</c:f>
              <c:strCache>
                <c:ptCount val="5"/>
                <c:pt idx="0">
                  <c:v>Počet absolventů FS ČVUT</c:v>
                </c:pt>
                <c:pt idx="1">
                  <c:v>Počet absolventů FSI VUT</c:v>
                </c:pt>
                <c:pt idx="2">
                  <c:v>Počet absolventů FS VŠB-TU</c:v>
                </c:pt>
                <c:pt idx="3">
                  <c:v>Počet absolventů FS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List3!$C$15:$C$19</c:f>
              <c:numCache>
                <c:formatCode>General</c:formatCode>
                <c:ptCount val="5"/>
                <c:pt idx="0">
                  <c:v>293</c:v>
                </c:pt>
                <c:pt idx="1">
                  <c:v>444</c:v>
                </c:pt>
                <c:pt idx="2">
                  <c:v>255</c:v>
                </c:pt>
                <c:pt idx="3">
                  <c:v>68</c:v>
                </c:pt>
                <c:pt idx="4">
                  <c:v>121</c:v>
                </c:pt>
              </c:numCache>
            </c:numRef>
          </c:val>
        </c:ser>
        <c:ser>
          <c:idx val="2"/>
          <c:order val="2"/>
          <c:tx>
            <c:strRef>
              <c:f>List3!$D$14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List3!$A$15:$A$19</c:f>
              <c:strCache>
                <c:ptCount val="5"/>
                <c:pt idx="0">
                  <c:v>Počet absolventů FS ČVUT</c:v>
                </c:pt>
                <c:pt idx="1">
                  <c:v>Počet absolventů FSI VUT</c:v>
                </c:pt>
                <c:pt idx="2">
                  <c:v>Počet absolventů FS VŠB-TU</c:v>
                </c:pt>
                <c:pt idx="3">
                  <c:v>Počet absolventů FS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List3!$D$15:$D$19</c:f>
              <c:numCache>
                <c:formatCode>General</c:formatCode>
                <c:ptCount val="5"/>
                <c:pt idx="0">
                  <c:v>237</c:v>
                </c:pt>
                <c:pt idx="1">
                  <c:v>494</c:v>
                </c:pt>
                <c:pt idx="2">
                  <c:v>229</c:v>
                </c:pt>
                <c:pt idx="3">
                  <c:v>64</c:v>
                </c:pt>
                <c:pt idx="4">
                  <c:v>107</c:v>
                </c:pt>
              </c:numCache>
            </c:numRef>
          </c:val>
        </c:ser>
        <c:ser>
          <c:idx val="3"/>
          <c:order val="3"/>
          <c:tx>
            <c:strRef>
              <c:f>List3!$E$14</c:f>
              <c:strCache>
                <c:ptCount val="1"/>
                <c:pt idx="0">
                  <c:v>2013/14</c:v>
                </c:pt>
              </c:strCache>
            </c:strRef>
          </c:tx>
          <c:invertIfNegative val="0"/>
          <c:cat>
            <c:strRef>
              <c:f>List3!$A$15:$A$19</c:f>
              <c:strCache>
                <c:ptCount val="5"/>
                <c:pt idx="0">
                  <c:v>Počet absolventů FS ČVUT</c:v>
                </c:pt>
                <c:pt idx="1">
                  <c:v>Počet absolventů FSI VUT</c:v>
                </c:pt>
                <c:pt idx="2">
                  <c:v>Počet absolventů FS VŠB-TU</c:v>
                </c:pt>
                <c:pt idx="3">
                  <c:v>Počet absolventů FS TUL</c:v>
                </c:pt>
                <c:pt idx="4">
                  <c:v>Počet absolventů FS ZČU Plzeň (poměrový odhad)</c:v>
                </c:pt>
              </c:strCache>
            </c:strRef>
          </c:cat>
          <c:val>
            <c:numRef>
              <c:f>List3!$E$15:$E$19</c:f>
              <c:numCache>
                <c:formatCode>General</c:formatCode>
                <c:ptCount val="5"/>
                <c:pt idx="0">
                  <c:v>234</c:v>
                </c:pt>
                <c:pt idx="1">
                  <c:v>489</c:v>
                </c:pt>
                <c:pt idx="2">
                  <c:v>280</c:v>
                </c:pt>
                <c:pt idx="3">
                  <c:v>64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94944"/>
        <c:axId val="94596480"/>
      </c:barChart>
      <c:catAx>
        <c:axId val="9459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94596480"/>
        <c:crosses val="autoZero"/>
        <c:auto val="1"/>
        <c:lblAlgn val="ctr"/>
        <c:lblOffset val="100"/>
        <c:noMultiLvlLbl val="0"/>
      </c:catAx>
      <c:valAx>
        <c:axId val="9459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94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oman.dvorak@mmspektrum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4857"/>
            <a:ext cx="7086600" cy="2519296"/>
          </a:xfrm>
        </p:spPr>
        <p:txBody>
          <a:bodyPr/>
          <a:lstStyle/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zvýšit</a:t>
            </a:r>
            <a:r>
              <a:rPr lang="en-US" dirty="0" smtClean="0"/>
              <a:t> </a:t>
            </a:r>
            <a:r>
              <a:rPr lang="en-US" dirty="0" err="1" smtClean="0"/>
              <a:t>zájem</a:t>
            </a:r>
            <a:r>
              <a:rPr lang="en-US" dirty="0" smtClean="0"/>
              <a:t> o </a:t>
            </a:r>
            <a:r>
              <a:rPr lang="en-US" dirty="0" err="1" smtClean="0"/>
              <a:t>studium</a:t>
            </a:r>
            <a:r>
              <a:rPr lang="en-US" dirty="0" smtClean="0"/>
              <a:t> </a:t>
            </a:r>
            <a:r>
              <a:rPr lang="en-US" dirty="0" err="1" smtClean="0"/>
              <a:t>technických</a:t>
            </a:r>
            <a:r>
              <a:rPr lang="en-US" dirty="0" smtClean="0"/>
              <a:t> </a:t>
            </a:r>
            <a:r>
              <a:rPr lang="en-US" dirty="0" err="1" smtClean="0"/>
              <a:t>oborů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VŠ</a:t>
            </a:r>
            <a:endParaRPr lang="cs-CZ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7253"/>
            <a:ext cx="7086600" cy="321384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err="1" smtClean="0"/>
              <a:t>Kulatý</a:t>
            </a:r>
            <a:r>
              <a:rPr lang="en-US" sz="3200" dirty="0" smtClean="0"/>
              <a:t> </a:t>
            </a:r>
            <a:r>
              <a:rPr lang="en-US" sz="3200" dirty="0" err="1" smtClean="0"/>
              <a:t>stůl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Engineering Education</a:t>
            </a:r>
          </a:p>
          <a:p>
            <a:endParaRPr lang="en-US" dirty="0"/>
          </a:p>
          <a:p>
            <a:r>
              <a:rPr lang="en-US" dirty="0" smtClean="0"/>
              <a:t>Roman </a:t>
            </a:r>
            <a:r>
              <a:rPr lang="en-US" dirty="0" err="1" smtClean="0"/>
              <a:t>Dvořák</a:t>
            </a:r>
            <a:endParaRPr lang="en-US" dirty="0" smtClean="0"/>
          </a:p>
          <a:p>
            <a:r>
              <a:rPr lang="en-US" dirty="0" smtClean="0"/>
              <a:t>MM publishing</a:t>
            </a:r>
          </a:p>
          <a:p>
            <a:endParaRPr lang="en-US" dirty="0"/>
          </a:p>
          <a:p>
            <a:r>
              <a:rPr lang="en-US" dirty="0" err="1" smtClean="0"/>
              <a:t>Praha</a:t>
            </a:r>
            <a:r>
              <a:rPr lang="en-US" dirty="0" smtClean="0"/>
              <a:t>,  11. </a:t>
            </a:r>
            <a:r>
              <a:rPr lang="en-US" dirty="0" err="1" smtClean="0"/>
              <a:t>listopad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cs-CZ" sz="6000" dirty="0" smtClean="0"/>
              <a:t>Statistická data strojních fakult ČR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46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986" b="1619"/>
          <a:stretch/>
        </p:blipFill>
        <p:spPr>
          <a:xfrm>
            <a:off x="7439379" y="120955"/>
            <a:ext cx="1434038" cy="1088571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83838"/>
              </p:ext>
            </p:extLst>
          </p:nvPr>
        </p:nvGraphicFramePr>
        <p:xfrm>
          <a:off x="1203518" y="120955"/>
          <a:ext cx="6235861" cy="1854600"/>
        </p:xfrm>
        <a:graphic>
          <a:graphicData uri="http://schemas.openxmlformats.org/drawingml/2006/table">
            <a:tbl>
              <a:tblPr/>
              <a:tblGrid>
                <a:gridCol w="1683511"/>
                <a:gridCol w="910470"/>
                <a:gridCol w="910470"/>
                <a:gridCol w="910470"/>
                <a:gridCol w="910470"/>
                <a:gridCol w="910470"/>
              </a:tblGrid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Fakulta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strojní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, ČVUT v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Praze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Bakalářský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stupeň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Školní rok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2131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1426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1451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1495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absolventů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318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Přijímací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řízení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: Od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roku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2011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písemná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zkouška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z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matematiky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18971"/>
              </p:ext>
            </p:extLst>
          </p:nvPr>
        </p:nvGraphicFramePr>
        <p:xfrm>
          <a:off x="1203517" y="1975555"/>
          <a:ext cx="6235861" cy="1264356"/>
        </p:xfrm>
        <a:graphic>
          <a:graphicData uri="http://schemas.openxmlformats.org/drawingml/2006/table">
            <a:tbl>
              <a:tblPr/>
              <a:tblGrid>
                <a:gridCol w="1954766"/>
                <a:gridCol w="856219"/>
                <a:gridCol w="856219"/>
                <a:gridCol w="856219"/>
                <a:gridCol w="856219"/>
                <a:gridCol w="856219"/>
              </a:tblGrid>
              <a:tr h="210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Fakulta strojní, ČVUT v Praze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10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Magisterský stupeň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10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Školní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rok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10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10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10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14345"/>
              </p:ext>
            </p:extLst>
          </p:nvPr>
        </p:nvGraphicFramePr>
        <p:xfrm>
          <a:off x="1203516" y="3510844"/>
          <a:ext cx="6235861" cy="1564640"/>
        </p:xfrm>
        <a:graphic>
          <a:graphicData uri="http://schemas.openxmlformats.org/drawingml/2006/table">
            <a:tbl>
              <a:tblPr/>
              <a:tblGrid>
                <a:gridCol w="1683511"/>
                <a:gridCol w="910470"/>
                <a:gridCol w="910470"/>
                <a:gridCol w="910470"/>
                <a:gridCol w="910470"/>
                <a:gridCol w="910470"/>
              </a:tblGrid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Fakulta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strojního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inženýrství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, VUT v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Brně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Bakalářský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stupeň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Školní rok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2604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2704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1544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absolventů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8485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Přijímací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řízení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: Z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matematiky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fyziky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pokud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není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maturita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za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nebo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86133"/>
              </p:ext>
            </p:extLst>
          </p:nvPr>
        </p:nvGraphicFramePr>
        <p:xfrm>
          <a:off x="1203516" y="5075484"/>
          <a:ext cx="6235861" cy="1173480"/>
        </p:xfrm>
        <a:graphic>
          <a:graphicData uri="http://schemas.openxmlformats.org/drawingml/2006/table">
            <a:tbl>
              <a:tblPr/>
              <a:tblGrid>
                <a:gridCol w="1954766"/>
                <a:gridCol w="856219"/>
                <a:gridCol w="856219"/>
                <a:gridCol w="856219"/>
                <a:gridCol w="856219"/>
                <a:gridCol w="856219"/>
              </a:tblGrid>
              <a:tr h="181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Fakulta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strojního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inženýrství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, VUT v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Brně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81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Magisterský stupeň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81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Školní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rok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81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přihlášených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964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81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758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853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815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/>
          <a:srcRect t="4180" b="4180"/>
          <a:stretch/>
        </p:blipFill>
        <p:spPr>
          <a:xfrm>
            <a:off x="7439379" y="3510844"/>
            <a:ext cx="1444977" cy="1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667" t="2555" r="3649" b="2203"/>
          <a:stretch/>
        </p:blipFill>
        <p:spPr>
          <a:xfrm>
            <a:off x="7751433" y="120918"/>
            <a:ext cx="1040191" cy="1223937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52640"/>
              </p:ext>
            </p:extLst>
          </p:nvPr>
        </p:nvGraphicFramePr>
        <p:xfrm>
          <a:off x="982133" y="120918"/>
          <a:ext cx="6769300" cy="1594992"/>
        </p:xfrm>
        <a:graphic>
          <a:graphicData uri="http://schemas.openxmlformats.org/drawingml/2006/table">
            <a:tbl>
              <a:tblPr/>
              <a:tblGrid>
                <a:gridCol w="1827525"/>
                <a:gridCol w="988355"/>
                <a:gridCol w="988355"/>
                <a:gridCol w="988355"/>
                <a:gridCol w="988355"/>
                <a:gridCol w="988355"/>
              </a:tblGrid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Fakulta strojní, VŠB-TU Ostrava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Bakalářský stupeň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Školní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rok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přihlášených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1005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249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311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269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232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19937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Přijímací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řízení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: Z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matematiky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fyziky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pokud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není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z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těchto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předmětů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maturita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86467"/>
              </p:ext>
            </p:extLst>
          </p:nvPr>
        </p:nvGraphicFramePr>
        <p:xfrm>
          <a:off x="982133" y="1715910"/>
          <a:ext cx="6769302" cy="1224066"/>
        </p:xfrm>
        <a:graphic>
          <a:graphicData uri="http://schemas.openxmlformats.org/drawingml/2006/table">
            <a:tbl>
              <a:tblPr/>
              <a:tblGrid>
                <a:gridCol w="2121982"/>
                <a:gridCol w="929464"/>
                <a:gridCol w="929464"/>
                <a:gridCol w="929464"/>
                <a:gridCol w="929464"/>
                <a:gridCol w="929464"/>
              </a:tblGrid>
              <a:tr h="204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Fakulta strojní, VŠB-TU Ostrava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04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Magisterský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stupeň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04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Školní rok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04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489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04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04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244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255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229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280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57621"/>
              </p:ext>
            </p:extLst>
          </p:nvPr>
        </p:nvGraphicFramePr>
        <p:xfrm>
          <a:off x="982136" y="3194756"/>
          <a:ext cx="6769299" cy="1840088"/>
        </p:xfrm>
        <a:graphic>
          <a:graphicData uri="http://schemas.openxmlformats.org/drawingml/2006/table">
            <a:tbl>
              <a:tblPr/>
              <a:tblGrid>
                <a:gridCol w="1827524"/>
                <a:gridCol w="988355"/>
                <a:gridCol w="988355"/>
                <a:gridCol w="988355"/>
                <a:gridCol w="988355"/>
                <a:gridCol w="988355"/>
              </a:tblGrid>
              <a:tr h="20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Fakulta strojní, TU Liberec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0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Bakalářský stupeň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0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Školní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rok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9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835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err="1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neuvedeno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3198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686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574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577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0" i="0" u="none" strike="noStrike" dirty="0" err="1" smtClean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neuvedeno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0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0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  <a:tr h="20006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Přijímací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řízení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přijímání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podle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pořadí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dle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výsledků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ze</a:t>
                      </a:r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 SŠ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28976"/>
              </p:ext>
            </p:extLst>
          </p:nvPr>
        </p:nvGraphicFramePr>
        <p:xfrm>
          <a:off x="982138" y="5034844"/>
          <a:ext cx="6769297" cy="1337736"/>
        </p:xfrm>
        <a:graphic>
          <a:graphicData uri="http://schemas.openxmlformats.org/drawingml/2006/table">
            <a:tbl>
              <a:tblPr/>
              <a:tblGrid>
                <a:gridCol w="2121982"/>
                <a:gridCol w="929463"/>
                <a:gridCol w="929463"/>
                <a:gridCol w="929463"/>
                <a:gridCol w="929463"/>
                <a:gridCol w="929463"/>
              </a:tblGrid>
              <a:tr h="22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Fakulta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strojní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, TU Liberec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Magisterský</a:t>
                      </a:r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stupeň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Školní rok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neuvedeno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neuvedeno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/>
          <a:srcRect t="-300" b="147"/>
          <a:stretch/>
        </p:blipFill>
        <p:spPr>
          <a:xfrm>
            <a:off x="7751435" y="3194756"/>
            <a:ext cx="1093360" cy="10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96" y="274637"/>
            <a:ext cx="8095268" cy="1339009"/>
          </a:xfrm>
        </p:spPr>
        <p:txBody>
          <a:bodyPr/>
          <a:lstStyle/>
          <a:p>
            <a:r>
              <a:rPr lang="en-US" dirty="0" smtClean="0"/>
              <a:t>FS ZČU </a:t>
            </a:r>
            <a:r>
              <a:rPr lang="en-US" dirty="0" err="1" smtClean="0"/>
              <a:t>Plzeň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29744"/>
              </p:ext>
            </p:extLst>
          </p:nvPr>
        </p:nvGraphicFramePr>
        <p:xfrm>
          <a:off x="1032934" y="1794932"/>
          <a:ext cx="7328429" cy="3759200"/>
        </p:xfrm>
        <a:graphic>
          <a:graphicData uri="http://schemas.openxmlformats.org/drawingml/2006/table">
            <a:tbl>
              <a:tblPr/>
              <a:tblGrid>
                <a:gridCol w="1978474"/>
                <a:gridCol w="1069991"/>
                <a:gridCol w="1069991"/>
                <a:gridCol w="1069991"/>
                <a:gridCol w="1069991"/>
                <a:gridCol w="1069991"/>
              </a:tblGrid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Fakulta strojní, ZCU Plzen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Bakalářský stupeň + Magisterský stupeň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Školní rok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2011/12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2012/13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2014/15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Počet přihlášených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1164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1366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1414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1271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Počet přijatých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Počet absolventů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4699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Přijímací</a:t>
                      </a:r>
                      <a:r>
                        <a:rPr lang="en-US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řízení</a:t>
                      </a:r>
                      <a:r>
                        <a:rPr lang="en-US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en-US" sz="1200" b="0" i="0" u="none" strike="noStrike" dirty="0" err="1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přijetí</a:t>
                      </a:r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dle</a:t>
                      </a:r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pořadí</a:t>
                      </a:r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výsledků</a:t>
                      </a:r>
                      <a:r>
                        <a:rPr lang="en-US" sz="1200" b="0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ze</a:t>
                      </a:r>
                      <a:r>
                        <a:rPr lang="en-US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 SŠ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332" y="274637"/>
            <a:ext cx="1411286" cy="8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89" y="135467"/>
            <a:ext cx="7466793" cy="549452"/>
          </a:xfrm>
        </p:spPr>
        <p:txBody>
          <a:bodyPr/>
          <a:lstStyle/>
          <a:p>
            <a:r>
              <a:rPr lang="en-US" sz="4000" dirty="0" err="1" smtClean="0"/>
              <a:t>Absolventi</a:t>
            </a:r>
            <a:r>
              <a:rPr lang="en-US" sz="4000" dirty="0" smtClean="0"/>
              <a:t> </a:t>
            </a:r>
            <a:r>
              <a:rPr lang="en-US" sz="4000" dirty="0" err="1" smtClean="0"/>
              <a:t>bakalářského</a:t>
            </a:r>
            <a:r>
              <a:rPr lang="en-US" sz="4000" dirty="0" smtClean="0"/>
              <a:t> </a:t>
            </a:r>
            <a:r>
              <a:rPr lang="en-US" sz="4000" dirty="0" err="1" smtClean="0"/>
              <a:t>stupně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9289" y="3565348"/>
            <a:ext cx="7466793" cy="549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Absolventi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magisterského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stupně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af 6"/>
          <p:cNvGraphicFramePr/>
          <p:nvPr>
            <p:extLst>
              <p:ext uri="{D42A27DB-BD31-4B8C-83A1-F6EECF244321}">
                <p14:modId xmlns:p14="http://schemas.microsoft.com/office/powerpoint/2010/main" val="2468433849"/>
              </p:ext>
            </p:extLst>
          </p:nvPr>
        </p:nvGraphicFramePr>
        <p:xfrm>
          <a:off x="519289" y="684919"/>
          <a:ext cx="8336844" cy="302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8"/>
          <p:cNvGraphicFramePr/>
          <p:nvPr>
            <p:extLst>
              <p:ext uri="{D42A27DB-BD31-4B8C-83A1-F6EECF244321}">
                <p14:modId xmlns:p14="http://schemas.microsoft.com/office/powerpoint/2010/main" val="1006554105"/>
              </p:ext>
            </p:extLst>
          </p:nvPr>
        </p:nvGraphicFramePr>
        <p:xfrm>
          <a:off x="519289" y="4194175"/>
          <a:ext cx="8336844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79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 err="1" smtClean="0"/>
              <a:t>Vzájemná</a:t>
            </a:r>
            <a:r>
              <a:rPr lang="en-US" sz="4000" dirty="0" smtClean="0"/>
              <a:t> </a:t>
            </a:r>
            <a:r>
              <a:rPr lang="en-US" sz="4000" dirty="0" err="1" smtClean="0"/>
              <a:t>interakce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 </a:t>
            </a:r>
            <a:r>
              <a:rPr lang="en-US" sz="9500" dirty="0" err="1" smtClean="0"/>
              <a:t>Systém</a:t>
            </a:r>
            <a:r>
              <a:rPr lang="en-US" sz="9500" dirty="0" smtClean="0"/>
              <a:t> – </a:t>
            </a:r>
            <a:r>
              <a:rPr lang="en-US" sz="9500" dirty="0" err="1" smtClean="0"/>
              <a:t>Škola</a:t>
            </a:r>
            <a:r>
              <a:rPr lang="en-US" sz="9500" dirty="0" smtClean="0"/>
              <a:t> –</a:t>
            </a:r>
          </a:p>
          <a:p>
            <a:pPr marL="0" indent="0" algn="ctr">
              <a:buNone/>
            </a:pPr>
            <a:r>
              <a:rPr lang="en-US" sz="9500" dirty="0" smtClean="0"/>
              <a:t>Student –</a:t>
            </a:r>
          </a:p>
          <a:p>
            <a:pPr marL="0" indent="0" algn="ctr">
              <a:buNone/>
            </a:pPr>
            <a:r>
              <a:rPr lang="en-US" sz="9500" dirty="0" err="1" smtClean="0"/>
              <a:t>Zaměstnavatel</a:t>
            </a:r>
            <a:endParaRPr lang="en-US" sz="9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 err="1"/>
              <a:t>Vliv</a:t>
            </a:r>
            <a:r>
              <a:rPr lang="en-US" sz="9600" dirty="0"/>
              <a:t> 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/>
              <a:t>s</a:t>
            </a:r>
            <a:r>
              <a:rPr lang="en-US" sz="9600" dirty="0" err="1" smtClean="0"/>
              <a:t>tátu</a:t>
            </a:r>
            <a:r>
              <a:rPr lang="en-US" sz="9600" dirty="0" smtClean="0"/>
              <a:t> (</a:t>
            </a:r>
            <a:r>
              <a:rPr lang="en-US" sz="9600" dirty="0" err="1" smtClean="0"/>
              <a:t>systému</a:t>
            </a:r>
            <a:r>
              <a:rPr lang="en-US" sz="9600" dirty="0" smtClean="0"/>
              <a:t>)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65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Počet vysokých škol v ČR: </a:t>
            </a:r>
            <a:r>
              <a:rPr lang="cs-CZ" i="1" u="sng" dirty="0"/>
              <a:t>26 veřejných, 2 státní,  </a:t>
            </a:r>
            <a:r>
              <a:rPr lang="cs-CZ" i="1" u="sng" dirty="0" smtClean="0"/>
              <a:t>      44 soukromé</a:t>
            </a:r>
            <a:endParaRPr lang="en-US" dirty="0"/>
          </a:p>
          <a:p>
            <a:r>
              <a:rPr lang="cs-CZ" dirty="0" smtClean="0"/>
              <a:t>Role Akreditační komise  od roku 1999</a:t>
            </a:r>
            <a:endParaRPr lang="en-US" dirty="0" smtClean="0"/>
          </a:p>
          <a:p>
            <a:r>
              <a:rPr lang="cs-CZ" dirty="0" smtClean="0"/>
              <a:t>Převis </a:t>
            </a:r>
            <a:r>
              <a:rPr lang="cs-CZ" dirty="0"/>
              <a:t>nabídky vzdělání nad </a:t>
            </a:r>
            <a:r>
              <a:rPr lang="cs-CZ" dirty="0" smtClean="0"/>
              <a:t>poptávkou</a:t>
            </a:r>
            <a:endParaRPr lang="en-US" dirty="0"/>
          </a:p>
          <a:p>
            <a:r>
              <a:rPr lang="cs-CZ" dirty="0"/>
              <a:t>Na VŠ studuje více než </a:t>
            </a:r>
            <a:r>
              <a:rPr lang="cs-CZ" dirty="0" smtClean="0"/>
              <a:t>60 </a:t>
            </a:r>
            <a:r>
              <a:rPr lang="en-US" dirty="0" smtClean="0"/>
              <a:t>% </a:t>
            </a:r>
            <a:r>
              <a:rPr lang="cs-CZ" dirty="0"/>
              <a:t>populace (důsledek politiky </a:t>
            </a: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dirty="0" err="1" smtClean="0"/>
              <a:t>masifikace</a:t>
            </a:r>
            <a:r>
              <a:rPr lang="cs-CZ" dirty="0" smtClean="0"/>
              <a:t> </a:t>
            </a:r>
            <a:r>
              <a:rPr lang="cs-CZ" dirty="0"/>
              <a:t>VŠ </a:t>
            </a:r>
            <a:r>
              <a:rPr lang="cs-CZ" dirty="0" smtClean="0"/>
              <a:t>vzdělávání)</a:t>
            </a:r>
            <a:r>
              <a:rPr lang="cs-CZ" dirty="0"/>
              <a:t>. Uchazeči, kteří se nedostanou  na státní VŠ, </a:t>
            </a:r>
            <a:r>
              <a:rPr lang="cs-CZ" dirty="0" smtClean="0"/>
              <a:t>jdou na soukromé</a:t>
            </a:r>
            <a:endParaRPr lang="en-US" dirty="0"/>
          </a:p>
          <a:p>
            <a:r>
              <a:rPr lang="cs-CZ" dirty="0"/>
              <a:t>Za posledních deset let se počet VŠ studentů zvýšil z 220 tis. na 380 tisíc (vč. 48 tis. na soukromých)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Klesající demografická křivka. P</a:t>
            </a:r>
            <a:r>
              <a:rPr lang="cs-CZ" dirty="0" smtClean="0"/>
              <a:t>očet maturantů v</a:t>
            </a:r>
            <a:r>
              <a:rPr lang="cs-CZ" dirty="0"/>
              <a:t> roce 2015  (85 tisíc) </a:t>
            </a:r>
            <a:r>
              <a:rPr lang="cs-CZ" dirty="0" smtClean="0"/>
              <a:t>bude </a:t>
            </a:r>
            <a:r>
              <a:rPr lang="cs-CZ" dirty="0"/>
              <a:t>nižší, než počet </a:t>
            </a:r>
            <a:r>
              <a:rPr lang="cs-CZ" dirty="0" smtClean="0"/>
              <a:t>možných </a:t>
            </a:r>
            <a:r>
              <a:rPr lang="cs-CZ" dirty="0"/>
              <a:t>míst v 1. </a:t>
            </a:r>
            <a:r>
              <a:rPr lang="cs-CZ" dirty="0" smtClean="0"/>
              <a:t>ročnících </a:t>
            </a:r>
            <a:r>
              <a:rPr lang="cs-CZ" dirty="0"/>
              <a:t>na všech VŠ (cca 100 tisíc). Na VŠ se </a:t>
            </a:r>
            <a:r>
              <a:rPr lang="cs-CZ" dirty="0" smtClean="0"/>
              <a:t>hlásí </a:t>
            </a:r>
            <a:r>
              <a:rPr lang="cs-CZ" dirty="0"/>
              <a:t>na 80 tisíc maturantů a 20 tisíc těch co již </a:t>
            </a:r>
            <a:r>
              <a:rPr lang="cs-CZ" dirty="0" smtClean="0"/>
              <a:t>VŠ </a:t>
            </a:r>
            <a:r>
              <a:rPr lang="cs-CZ" dirty="0"/>
              <a:t>studovalo, či se pokouší opakovaně.</a:t>
            </a:r>
            <a:endParaRPr lang="en-US" dirty="0"/>
          </a:p>
          <a:p>
            <a:r>
              <a:rPr lang="cs-CZ" dirty="0"/>
              <a:t>Početně nejnižší populační ročník je rok </a:t>
            </a:r>
            <a:r>
              <a:rPr lang="cs-CZ" dirty="0" smtClean="0"/>
              <a:t>1999 (maturita 2017), </a:t>
            </a:r>
            <a:r>
              <a:rPr lang="cs-CZ" dirty="0"/>
              <a:t>kdy se narodilo 89,5 tisíce </a:t>
            </a:r>
            <a:r>
              <a:rPr lang="cs-CZ" dirty="0" smtClean="0"/>
              <a:t>dětí (vs. </a:t>
            </a:r>
            <a:r>
              <a:rPr lang="cs-CZ" dirty="0"/>
              <a:t>t</a:t>
            </a:r>
            <a:r>
              <a:rPr lang="cs-CZ" dirty="0" smtClean="0"/>
              <a:t>zv. </a:t>
            </a:r>
            <a:r>
              <a:rPr lang="cs-CZ" dirty="0" err="1" smtClean="0"/>
              <a:t>Husakovy</a:t>
            </a:r>
            <a:r>
              <a:rPr lang="cs-CZ" dirty="0" smtClean="0"/>
              <a:t> </a:t>
            </a:r>
            <a:r>
              <a:rPr lang="cs-CZ" dirty="0"/>
              <a:t>děti, 1974, 194 </a:t>
            </a:r>
            <a:r>
              <a:rPr lang="cs-CZ" dirty="0" smtClean="0"/>
              <a:t>tisíc </a:t>
            </a:r>
            <a:r>
              <a:rPr lang="cs-CZ" dirty="0"/>
              <a:t>dětí)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Bakalářské</a:t>
            </a:r>
            <a:r>
              <a:rPr lang="en-US" dirty="0"/>
              <a:t> </a:t>
            </a:r>
            <a:r>
              <a:rPr lang="en-US" dirty="0" err="1"/>
              <a:t>studium</a:t>
            </a:r>
            <a:r>
              <a:rPr lang="en-US" dirty="0"/>
              <a:t> (od 1999) se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leckde</a:t>
            </a:r>
            <a:r>
              <a:rPr lang="en-US" dirty="0"/>
              <a:t> </a:t>
            </a:r>
            <a:r>
              <a:rPr lang="en-US" dirty="0" err="1"/>
              <a:t>stává</a:t>
            </a:r>
            <a:r>
              <a:rPr lang="en-US" dirty="0"/>
              <a:t> </a:t>
            </a:r>
            <a:r>
              <a:rPr lang="en-US" dirty="0" err="1"/>
              <a:t>nutnou</a:t>
            </a:r>
            <a:r>
              <a:rPr lang="en-US" dirty="0"/>
              <a:t> </a:t>
            </a:r>
            <a:r>
              <a:rPr lang="en-US" dirty="0" err="1"/>
              <a:t>nástavbou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středoškolské</a:t>
            </a:r>
            <a:r>
              <a:rPr lang="en-US" dirty="0" smtClean="0"/>
              <a:t> </a:t>
            </a:r>
            <a:r>
              <a:rPr lang="en-US" dirty="0" err="1" smtClean="0"/>
              <a:t>vzdělání</a:t>
            </a:r>
            <a:r>
              <a:rPr lang="en-US" dirty="0" smtClean="0"/>
              <a:t> </a:t>
            </a:r>
            <a:r>
              <a:rPr lang="cs-CZ" dirty="0" smtClean="0"/>
              <a:t>(náhradou) </a:t>
            </a:r>
            <a:endParaRPr lang="en-US" dirty="0"/>
          </a:p>
          <a:p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80 % </a:t>
            </a:r>
            <a:r>
              <a:rPr lang="en-US" dirty="0" err="1"/>
              <a:t>bakalářů</a:t>
            </a:r>
            <a:r>
              <a:rPr lang="en-US" dirty="0"/>
              <a:t> </a:t>
            </a:r>
            <a:r>
              <a:rPr lang="en-US" dirty="0" err="1"/>
              <a:t>pokračuje</a:t>
            </a:r>
            <a:r>
              <a:rPr lang="en-US" dirty="0"/>
              <a:t> </a:t>
            </a:r>
            <a:r>
              <a:rPr lang="en-US" dirty="0" err="1"/>
              <a:t>dál</a:t>
            </a:r>
            <a:r>
              <a:rPr lang="en-US" dirty="0"/>
              <a:t> v </a:t>
            </a:r>
            <a:r>
              <a:rPr lang="en-US" dirty="0" err="1"/>
              <a:t>magisterském</a:t>
            </a:r>
            <a:r>
              <a:rPr lang="en-US" dirty="0"/>
              <a:t> </a:t>
            </a:r>
            <a:r>
              <a:rPr lang="en-US" dirty="0" err="1"/>
              <a:t>studiu</a:t>
            </a:r>
            <a:r>
              <a:rPr lang="en-US" dirty="0"/>
              <a:t>.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směru</a:t>
            </a:r>
            <a:r>
              <a:rPr lang="en-US" dirty="0"/>
              <a:t> </a:t>
            </a:r>
            <a:r>
              <a:rPr lang="en-US" dirty="0" err="1"/>
              <a:t>platíme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světový</a:t>
            </a:r>
            <a:r>
              <a:rPr lang="en-US" dirty="0"/>
              <a:t> </a:t>
            </a:r>
            <a:r>
              <a:rPr lang="en-US" dirty="0" err="1"/>
              <a:t>unikát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Mnozí</a:t>
            </a:r>
            <a:r>
              <a:rPr lang="en-US" dirty="0"/>
              <a:t> </a:t>
            </a:r>
            <a:r>
              <a:rPr lang="en-US" dirty="0" err="1"/>
              <a:t>vysokoškoláci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studují</a:t>
            </a:r>
            <a:r>
              <a:rPr lang="en-US" dirty="0"/>
              <a:t> </a:t>
            </a:r>
            <a:r>
              <a:rPr lang="en-US" dirty="0" err="1"/>
              <a:t>obory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nemají</a:t>
            </a:r>
            <a:r>
              <a:rPr lang="en-US" dirty="0"/>
              <a:t> 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uplatnění</a:t>
            </a:r>
            <a:r>
              <a:rPr lang="en-US" dirty="0"/>
              <a:t>. A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ano</a:t>
            </a:r>
            <a:r>
              <a:rPr lang="en-US" dirty="0"/>
              <a:t>, </a:t>
            </a:r>
            <a:r>
              <a:rPr lang="en-US" dirty="0" err="1"/>
              <a:t>uplatní</a:t>
            </a:r>
            <a:r>
              <a:rPr lang="en-US" dirty="0"/>
              <a:t> se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odborníků</a:t>
            </a:r>
            <a:r>
              <a:rPr lang="en-US" dirty="0"/>
              <a:t>. </a:t>
            </a:r>
            <a:r>
              <a:rPr lang="en-US" dirty="0" err="1"/>
              <a:t>Téměř</a:t>
            </a:r>
            <a:r>
              <a:rPr lang="en-US" dirty="0"/>
              <a:t> </a:t>
            </a:r>
            <a:r>
              <a:rPr lang="en-US" dirty="0" err="1"/>
              <a:t>třetina</a:t>
            </a:r>
            <a:r>
              <a:rPr lang="en-US" dirty="0"/>
              <a:t> </a:t>
            </a:r>
            <a:r>
              <a:rPr lang="en-US" dirty="0" err="1"/>
              <a:t>středoškoláků</a:t>
            </a:r>
            <a:r>
              <a:rPr lang="en-US" dirty="0"/>
              <a:t> se </a:t>
            </a:r>
            <a:r>
              <a:rPr lang="en-US" dirty="0" err="1"/>
              <a:t>hlásí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humanitní</a:t>
            </a:r>
            <a:r>
              <a:rPr lang="en-US" dirty="0"/>
              <a:t> </a:t>
            </a:r>
            <a:r>
              <a:rPr lang="en-US" dirty="0" err="1"/>
              <a:t>obory</a:t>
            </a:r>
            <a:r>
              <a:rPr lang="en-US" dirty="0"/>
              <a:t> VŠ.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err="1" smtClean="0"/>
              <a:t>Stručné</a:t>
            </a:r>
            <a:r>
              <a:rPr lang="en-US" dirty="0" smtClean="0"/>
              <a:t> </a:t>
            </a:r>
            <a:r>
              <a:rPr lang="en-US" dirty="0" err="1" smtClean="0"/>
              <a:t>představení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Statistiky</a:t>
            </a:r>
            <a:r>
              <a:rPr lang="en-US" dirty="0" smtClean="0"/>
              <a:t>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strojních</a:t>
            </a:r>
            <a:r>
              <a:rPr lang="en-US" dirty="0" smtClean="0"/>
              <a:t> </a:t>
            </a:r>
            <a:r>
              <a:rPr lang="en-US" dirty="0" err="1" smtClean="0"/>
              <a:t>fakult</a:t>
            </a:r>
            <a:r>
              <a:rPr lang="en-US" dirty="0" smtClean="0"/>
              <a:t> ČR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Aspekty</a:t>
            </a:r>
            <a:r>
              <a:rPr lang="en-US" dirty="0" smtClean="0"/>
              <a:t> </a:t>
            </a:r>
            <a:r>
              <a:rPr lang="en-US" dirty="0" err="1"/>
              <a:t>součastného</a:t>
            </a:r>
            <a:r>
              <a:rPr lang="en-US" dirty="0"/>
              <a:t> </a:t>
            </a:r>
            <a:r>
              <a:rPr lang="en-US" dirty="0" err="1" smtClean="0"/>
              <a:t>stavu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</a:t>
            </a:r>
            <a:r>
              <a:rPr lang="cs-CZ" dirty="0" smtClean="0"/>
              <a:t>Interakce: </a:t>
            </a:r>
          </a:p>
          <a:p>
            <a:pPr marL="0" indent="0">
              <a:buNone/>
            </a:pPr>
            <a:r>
              <a:rPr lang="cs-CZ" dirty="0" smtClean="0"/>
              <a:t>Systém –Škola – </a:t>
            </a:r>
            <a:r>
              <a:rPr lang="en-US" dirty="0" smtClean="0"/>
              <a:t>Student – </a:t>
            </a:r>
            <a:r>
              <a:rPr lang="en-US" dirty="0" err="1" smtClean="0"/>
              <a:t>Zaměstnavatel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Nástroje</a:t>
            </a:r>
            <a:r>
              <a:rPr lang="en-US" dirty="0" smtClean="0"/>
              <a:t> </a:t>
            </a:r>
            <a:r>
              <a:rPr lang="en-US" dirty="0" err="1" smtClean="0"/>
              <a:t>zvyšující</a:t>
            </a:r>
            <a:r>
              <a:rPr lang="en-US" dirty="0" smtClean="0"/>
              <a:t> </a:t>
            </a:r>
            <a:r>
              <a:rPr lang="en-US" dirty="0" err="1" smtClean="0"/>
              <a:t>zájem</a:t>
            </a:r>
            <a:r>
              <a:rPr lang="en-US" dirty="0" smtClean="0"/>
              <a:t> o </a:t>
            </a:r>
            <a:r>
              <a:rPr lang="en-US" dirty="0" err="1" smtClean="0"/>
              <a:t>studium</a:t>
            </a:r>
            <a:r>
              <a:rPr lang="en-US" dirty="0" smtClean="0"/>
              <a:t> </a:t>
            </a:r>
            <a:r>
              <a:rPr lang="en-US" dirty="0" err="1" smtClean="0"/>
              <a:t>technických</a:t>
            </a:r>
            <a:r>
              <a:rPr lang="en-US" dirty="0" smtClean="0"/>
              <a:t> </a:t>
            </a:r>
            <a:r>
              <a:rPr lang="en-US" dirty="0" err="1" smtClean="0"/>
              <a:t>oborů</a:t>
            </a:r>
            <a:r>
              <a:rPr lang="en-US" dirty="0" smtClean="0"/>
              <a:t> –</a:t>
            </a:r>
            <a:r>
              <a:rPr lang="en-US" dirty="0" err="1" smtClean="0"/>
              <a:t>Průmyslový</a:t>
            </a:r>
            <a:r>
              <a:rPr lang="en-US" dirty="0" smtClean="0"/>
              <a:t> </a:t>
            </a:r>
            <a:r>
              <a:rPr lang="en-US" dirty="0" err="1" smtClean="0"/>
              <a:t>inženýr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98222"/>
            <a:ext cx="7272339" cy="502355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Řada</a:t>
            </a:r>
            <a:r>
              <a:rPr lang="en-US" dirty="0"/>
              <a:t> </a:t>
            </a:r>
            <a:r>
              <a:rPr lang="en-US" dirty="0" err="1"/>
              <a:t>vysokoškoláků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absolvování</a:t>
            </a:r>
            <a:r>
              <a:rPr lang="en-US" dirty="0" smtClean="0"/>
              <a:t> </a:t>
            </a:r>
            <a:r>
              <a:rPr lang="en-US" dirty="0" err="1"/>
              <a:t>bere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vděk</a:t>
            </a:r>
            <a:r>
              <a:rPr lang="en-US" dirty="0"/>
              <a:t> </a:t>
            </a:r>
            <a:r>
              <a:rPr lang="en-US" dirty="0" err="1"/>
              <a:t>pozicemi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zdaleka</a:t>
            </a:r>
            <a:r>
              <a:rPr lang="en-US" dirty="0"/>
              <a:t> </a:t>
            </a:r>
            <a:r>
              <a:rPr lang="en-US" dirty="0" err="1"/>
              <a:t>neodpovídají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kvalifikaci</a:t>
            </a:r>
            <a:r>
              <a:rPr lang="en-US" dirty="0"/>
              <a:t>. </a:t>
            </a:r>
            <a:r>
              <a:rPr lang="en-US" dirty="0" err="1"/>
              <a:t>Čtyři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pět</a:t>
            </a:r>
            <a:r>
              <a:rPr lang="en-US" dirty="0"/>
              <a:t> let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pracuje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obor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čtvrtý</a:t>
            </a:r>
            <a:r>
              <a:rPr lang="en-US" dirty="0"/>
              <a:t> </a:t>
            </a:r>
            <a:r>
              <a:rPr lang="en-US" dirty="0" err="1"/>
              <a:t>vysokoškolák</a:t>
            </a:r>
            <a:r>
              <a:rPr lang="en-US" dirty="0"/>
              <a:t>. </a:t>
            </a:r>
            <a:r>
              <a:rPr lang="en-US" dirty="0" err="1"/>
              <a:t>Činí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jenom</a:t>
            </a:r>
            <a:r>
              <a:rPr lang="en-US" dirty="0"/>
              <a:t> proto,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oboru</a:t>
            </a:r>
            <a:r>
              <a:rPr lang="en-US" dirty="0"/>
              <a:t> </a:t>
            </a:r>
            <a:r>
              <a:rPr lang="en-US" dirty="0" err="1"/>
              <a:t>nemohou</a:t>
            </a:r>
            <a:r>
              <a:rPr lang="en-US" dirty="0"/>
              <a:t>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uplatnění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nemají</a:t>
            </a:r>
            <a:r>
              <a:rPr lang="en-US" dirty="0"/>
              <a:t> </a:t>
            </a:r>
            <a:r>
              <a:rPr lang="en-US" dirty="0" err="1"/>
              <a:t>požadovanou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. Je </a:t>
            </a:r>
            <a:r>
              <a:rPr lang="en-US" dirty="0" err="1"/>
              <a:t>otázkou</a:t>
            </a:r>
            <a:r>
              <a:rPr lang="en-US" dirty="0"/>
              <a:t>, </a:t>
            </a:r>
            <a:r>
              <a:rPr lang="en-US" dirty="0" err="1"/>
              <a:t>proč</a:t>
            </a:r>
            <a:r>
              <a:rPr lang="en-US" dirty="0"/>
              <a:t> se </a:t>
            </a:r>
            <a:r>
              <a:rPr lang="en-US" dirty="0" err="1" smtClean="0"/>
              <a:t>akreditují</a:t>
            </a:r>
            <a:r>
              <a:rPr lang="en-US" dirty="0" smtClean="0"/>
              <a:t> </a:t>
            </a:r>
            <a:r>
              <a:rPr lang="en-US" dirty="0" err="1" smtClean="0"/>
              <a:t>obory</a:t>
            </a:r>
            <a:r>
              <a:rPr lang="en-US" dirty="0" smtClean="0"/>
              <a:t>, o </a:t>
            </a:r>
            <a:r>
              <a:rPr lang="en-US" dirty="0" err="1"/>
              <a:t>jejichž</a:t>
            </a:r>
            <a:r>
              <a:rPr lang="en-US" dirty="0"/>
              <a:t> </a:t>
            </a:r>
            <a:r>
              <a:rPr lang="en-US" dirty="0" err="1"/>
              <a:t>absolventy</a:t>
            </a:r>
            <a:r>
              <a:rPr lang="en-US" dirty="0"/>
              <a:t> </a:t>
            </a:r>
            <a:r>
              <a:rPr lang="en-US" dirty="0" err="1"/>
              <a:t>nemají</a:t>
            </a:r>
            <a:r>
              <a:rPr lang="en-US" dirty="0"/>
              <a:t> </a:t>
            </a:r>
            <a:r>
              <a:rPr lang="en-US" dirty="0" err="1"/>
              <a:t>zaměstnavatelé</a:t>
            </a:r>
            <a:r>
              <a:rPr lang="en-US" dirty="0"/>
              <a:t> </a:t>
            </a:r>
            <a:r>
              <a:rPr lang="en-US" dirty="0" err="1"/>
              <a:t>zájem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Velká</a:t>
            </a:r>
            <a:r>
              <a:rPr lang="en-US" dirty="0" smtClean="0"/>
              <a:t> </a:t>
            </a:r>
            <a:r>
              <a:rPr lang="en-US" dirty="0" err="1"/>
              <a:t>poptávka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podniků</a:t>
            </a:r>
            <a:r>
              <a:rPr lang="en-US" dirty="0"/>
              <a:t> je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absolventech</a:t>
            </a:r>
            <a:r>
              <a:rPr lang="en-US" dirty="0"/>
              <a:t> </a:t>
            </a:r>
            <a:r>
              <a:rPr lang="en-US" dirty="0" err="1"/>
              <a:t>vysokých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s </a:t>
            </a:r>
            <a:r>
              <a:rPr lang="en-US" dirty="0" err="1"/>
              <a:t>technickým</a:t>
            </a:r>
            <a:r>
              <a:rPr lang="en-US" dirty="0"/>
              <a:t> </a:t>
            </a:r>
            <a:r>
              <a:rPr lang="en-US" dirty="0" err="1"/>
              <a:t>zaměřením</a:t>
            </a:r>
            <a:r>
              <a:rPr lang="en-US" dirty="0"/>
              <a:t>. </a:t>
            </a:r>
            <a:r>
              <a:rPr lang="en-US" dirty="0" err="1"/>
              <a:t>Vždyť</a:t>
            </a:r>
            <a:r>
              <a:rPr lang="en-US" dirty="0"/>
              <a:t> v </a:t>
            </a:r>
            <a:r>
              <a:rPr lang="en-US" dirty="0" err="1"/>
              <a:t>průmyslu</a:t>
            </a:r>
            <a:r>
              <a:rPr lang="en-US" dirty="0"/>
              <a:t> a </a:t>
            </a:r>
            <a:r>
              <a:rPr lang="en-US" dirty="0" err="1"/>
              <a:t>stavebnictví</a:t>
            </a:r>
            <a:r>
              <a:rPr lang="en-US" dirty="0"/>
              <a:t> </a:t>
            </a:r>
            <a:r>
              <a:rPr lang="en-US" dirty="0" err="1"/>
              <a:t>pracuje</a:t>
            </a:r>
            <a:r>
              <a:rPr lang="en-US" dirty="0"/>
              <a:t> 38 %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zaměstnanců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cs-CZ" dirty="0"/>
              <a:t>Titulky v médiích tipu: </a:t>
            </a:r>
            <a:r>
              <a:rPr lang="cs-CZ" b="1" dirty="0"/>
              <a:t>Nedostaneš se na střední školu – půjdeš   na učňák</a:t>
            </a:r>
            <a:r>
              <a:rPr lang="cs-CZ" dirty="0"/>
              <a:t>. Co je však na tom špatného?</a:t>
            </a:r>
            <a:r>
              <a:rPr lang="cs-CZ" b="1" dirty="0"/>
              <a:t> </a:t>
            </a:r>
            <a:r>
              <a:rPr lang="en-US" dirty="0" err="1"/>
              <a:t>Nejlepší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uplatnění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kvalifikovaní</a:t>
            </a:r>
            <a:r>
              <a:rPr lang="en-US" dirty="0"/>
              <a:t> </a:t>
            </a:r>
            <a:r>
              <a:rPr lang="en-US" dirty="0" err="1"/>
              <a:t>řemeslníci</a:t>
            </a:r>
            <a:r>
              <a:rPr lang="en-US" dirty="0"/>
              <a:t> </a:t>
            </a:r>
            <a:r>
              <a:rPr lang="en-US" dirty="0" err="1"/>
              <a:t>vyučení</a:t>
            </a:r>
            <a:r>
              <a:rPr lang="en-US" dirty="0"/>
              <a:t> </a:t>
            </a:r>
            <a:r>
              <a:rPr lang="en-US" dirty="0" err="1"/>
              <a:t>hlavně</a:t>
            </a:r>
            <a:r>
              <a:rPr lang="en-US" dirty="0"/>
              <a:t> v </a:t>
            </a:r>
            <a:r>
              <a:rPr lang="en-US" dirty="0" err="1"/>
              <a:t>oborech</a:t>
            </a:r>
            <a:r>
              <a:rPr lang="en-US" dirty="0"/>
              <a:t> </a:t>
            </a:r>
            <a:r>
              <a:rPr lang="en-US" dirty="0" err="1"/>
              <a:t>strojírenství</a:t>
            </a:r>
            <a:r>
              <a:rPr lang="en-US" dirty="0"/>
              <a:t> a </a:t>
            </a:r>
            <a:r>
              <a:rPr lang="en-US" dirty="0" err="1"/>
              <a:t>elektrotechniky</a:t>
            </a:r>
            <a:r>
              <a:rPr lang="en-US" dirty="0"/>
              <a:t>, </a:t>
            </a:r>
            <a:r>
              <a:rPr lang="en-US" dirty="0" err="1"/>
              <a:t>kterých</a:t>
            </a:r>
            <a:r>
              <a:rPr lang="en-US" dirty="0"/>
              <a:t> je ale </a:t>
            </a:r>
            <a:r>
              <a:rPr lang="en-US" dirty="0" err="1"/>
              <a:t>nedostatek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424" y="1310839"/>
            <a:ext cx="7272339" cy="432425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Poměr </a:t>
            </a:r>
            <a:r>
              <a:rPr lang="cs-CZ" dirty="0"/>
              <a:t>absolventů </a:t>
            </a:r>
            <a:r>
              <a:rPr lang="cs-CZ" dirty="0" smtClean="0"/>
              <a:t>na volná místa: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technické </a:t>
            </a:r>
            <a:r>
              <a:rPr lang="pl-PL" dirty="0"/>
              <a:t>a přírodovědné obory 1 : </a:t>
            </a:r>
            <a:r>
              <a:rPr lang="pl-PL" dirty="0" smtClean="0"/>
              <a:t>1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pl-PL" dirty="0"/>
              <a:t>humanitní obory 12 : </a:t>
            </a:r>
            <a:r>
              <a:rPr lang="pl-PL" dirty="0" smtClean="0"/>
              <a:t>1</a:t>
            </a:r>
            <a:endParaRPr lang="en-US" dirty="0"/>
          </a:p>
          <a:p>
            <a:pPr marL="0" indent="0">
              <a:buNone/>
            </a:pPr>
            <a:r>
              <a:rPr lang="cs-CZ" sz="1600" dirty="0" smtClean="0"/>
              <a:t>(zdroj PhDr. </a:t>
            </a:r>
            <a:r>
              <a:rPr lang="cs-CZ" sz="1600" dirty="0" err="1" smtClean="0"/>
              <a:t>Kopicová</a:t>
            </a:r>
            <a:r>
              <a:rPr lang="cs-CZ" sz="1600" dirty="0" smtClean="0"/>
              <a:t>)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417690"/>
            <a:ext cx="8116711" cy="625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0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Neexistuje relevantní analýza potřeb absolventů v jednotlivých </a:t>
            </a:r>
            <a:r>
              <a:rPr lang="cs-CZ" dirty="0" smtClean="0"/>
              <a:t>oborech hospodářství. </a:t>
            </a:r>
            <a:r>
              <a:rPr lang="cs-CZ" dirty="0"/>
              <a:t>Nejsou proto </a:t>
            </a:r>
            <a:r>
              <a:rPr lang="cs-CZ" dirty="0" smtClean="0"/>
              <a:t>ani relevantní podklady </a:t>
            </a:r>
            <a:r>
              <a:rPr lang="cs-CZ" dirty="0"/>
              <a:t>pro podložené a zdůvodnitelné financování jednotlivých </a:t>
            </a:r>
            <a:r>
              <a:rPr lang="cs-CZ" dirty="0" smtClean="0"/>
              <a:t>studijních oborů </a:t>
            </a:r>
            <a:r>
              <a:rPr lang="cs-CZ" dirty="0"/>
              <a:t>VŠ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cs-CZ" dirty="0"/>
              <a:t>Firmy ze svých daní platí vzdělávání i v oborech, jejichž absolventy nepotřebují</a:t>
            </a:r>
            <a:r>
              <a:rPr lang="cs-CZ" dirty="0" smtClean="0"/>
              <a:t>. Ze svých daňových odvodů pak platí podpory v nezaměstnanosti.</a:t>
            </a:r>
            <a:endParaRPr lang="en-US" dirty="0"/>
          </a:p>
          <a:p>
            <a:endParaRPr lang="en-US" dirty="0"/>
          </a:p>
          <a:p>
            <a:r>
              <a:rPr lang="cs-CZ" dirty="0"/>
              <a:t>Nekoncepční a často chaotická práce ministerstva školství a jeho náměstků. </a:t>
            </a:r>
            <a:r>
              <a:rPr lang="cs-CZ" dirty="0" smtClean="0"/>
              <a:t>Příchodem každého  </a:t>
            </a:r>
            <a:r>
              <a:rPr lang="cs-CZ" dirty="0"/>
              <a:t>nového ministra </a:t>
            </a:r>
            <a:r>
              <a:rPr lang="cs-CZ" dirty="0" smtClean="0"/>
              <a:t>je vše </a:t>
            </a:r>
            <a:r>
              <a:rPr lang="cs-CZ" dirty="0"/>
              <a:t>jinak.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23837"/>
            <a:ext cx="7272339" cy="436563"/>
          </a:xfrm>
        </p:spPr>
        <p:txBody>
          <a:bodyPr/>
          <a:lstStyle/>
          <a:p>
            <a:r>
              <a:rPr lang="en-US" sz="3200" dirty="0" err="1" smtClean="0"/>
              <a:t>Ministři</a:t>
            </a:r>
            <a:r>
              <a:rPr lang="en-US" sz="3200" dirty="0" smtClean="0"/>
              <a:t> </a:t>
            </a:r>
            <a:r>
              <a:rPr lang="en-US" sz="3200" dirty="0" err="1" smtClean="0"/>
              <a:t>školství</a:t>
            </a:r>
            <a:r>
              <a:rPr lang="en-US" sz="3200" dirty="0" smtClean="0"/>
              <a:t> ČR: 1992-součastnost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733" y="711200"/>
            <a:ext cx="5486400" cy="5960533"/>
          </a:xfrm>
        </p:spPr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cs-CZ" sz="4800" b="1" dirty="0" smtClean="0">
                <a:solidFill>
                  <a:srgbClr val="000000"/>
                </a:solidFill>
              </a:rPr>
              <a:t>Marcel Chládek (od 29.1. 2014-...)</a:t>
            </a:r>
          </a:p>
          <a:p>
            <a:pPr indent="0" algn="ctr">
              <a:buNone/>
            </a:pPr>
            <a:r>
              <a:rPr lang="cs-CZ" sz="4800" b="1" dirty="0" smtClean="0">
                <a:solidFill>
                  <a:srgbClr val="000000"/>
                </a:solidFill>
              </a:rPr>
              <a:t>Dalibor </a:t>
            </a:r>
            <a:r>
              <a:rPr lang="cs-CZ" sz="4800" b="1" dirty="0" err="1" smtClean="0">
                <a:solidFill>
                  <a:srgbClr val="000000"/>
                </a:solidFill>
              </a:rPr>
              <a:t>Štys</a:t>
            </a:r>
            <a:r>
              <a:rPr lang="cs-CZ" sz="4800" b="1" dirty="0" smtClean="0">
                <a:solidFill>
                  <a:srgbClr val="000000"/>
                </a:solidFill>
              </a:rPr>
              <a:t> (10.7. 2013 - 29.1. 2014) 0,5 roku</a:t>
            </a:r>
          </a:p>
          <a:p>
            <a:pPr indent="0" algn="ctr">
              <a:buNone/>
            </a:pPr>
            <a:r>
              <a:rPr lang="cs-CZ" sz="4800" b="1" dirty="0" smtClean="0">
                <a:solidFill>
                  <a:srgbClr val="000000"/>
                </a:solidFill>
              </a:rPr>
              <a:t>Petr Fiala (2.5.  2012 - 10.7. 2013) 1 ¼ roku</a:t>
            </a:r>
            <a:endParaRPr lang="cs-CZ" sz="4800" b="1" dirty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cs-CZ" sz="4800" b="1" dirty="0" smtClean="0">
                <a:solidFill>
                  <a:srgbClr val="000000"/>
                </a:solidFill>
              </a:rPr>
              <a:t>Josef </a:t>
            </a:r>
            <a:r>
              <a:rPr lang="cs-CZ" sz="4800" b="1" dirty="0">
                <a:solidFill>
                  <a:srgbClr val="000000"/>
                </a:solidFill>
              </a:rPr>
              <a:t>Dobeš (od 13.7. </a:t>
            </a:r>
            <a:r>
              <a:rPr lang="cs-CZ" sz="4800" b="1" dirty="0" smtClean="0">
                <a:solidFill>
                  <a:srgbClr val="000000"/>
                </a:solidFill>
              </a:rPr>
              <a:t>2010 - 31.3. 2012) 1 ¾ roku</a:t>
            </a:r>
            <a:endParaRPr lang="cs-CZ" sz="4800" b="1" dirty="0">
              <a:solidFill>
                <a:srgbClr val="000000"/>
              </a:solidFill>
            </a:endParaRP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Miroslav Kopicová (8.5. 2009 - 13.7. 2010) 1 rok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Ondřej Liška (4.12. 2007 - 8. 5. 2009) 1,5 roku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Martin Bursík (2.11. 2007 – 4.12. 2007) 1 měsíc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Dana Kuchtová (9.1. 2007 – 3.10.  2007) 10 měsíců 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Miroslava Kopicová (4.9. 2006 – 8.1. 2007) 3 měsíce 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Petra Buzková  (15.7. 2002 – 4.9. 2006) 4 roky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Eduard Zeman (22.7. 1998 – 12.7. 2002) 4 roky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Jan Sokol (3.1. 1998 – 17.7. 1998) 0,5 roku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Jiří Gruša ( 3.6. 1997 – 2.1. 1998) 0,5 roku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Ivan Pilip (2.5. 1994 – 2.6. 1997) 3 roky </a:t>
            </a:r>
          </a:p>
          <a:p>
            <a:pPr indent="0" algn="ctr">
              <a:buNone/>
            </a:pPr>
            <a:r>
              <a:rPr lang="cs-CZ" sz="4800" b="1" dirty="0">
                <a:solidFill>
                  <a:srgbClr val="000000"/>
                </a:solidFill>
              </a:rPr>
              <a:t>Petr </a:t>
            </a:r>
            <a:r>
              <a:rPr lang="cs-CZ" sz="4800" b="1" dirty="0" err="1">
                <a:solidFill>
                  <a:srgbClr val="000000"/>
                </a:solidFill>
              </a:rPr>
              <a:t>Piťha</a:t>
            </a:r>
            <a:r>
              <a:rPr lang="cs-CZ" sz="4800" b="1" dirty="0">
                <a:solidFill>
                  <a:srgbClr val="000000"/>
                </a:solidFill>
              </a:rPr>
              <a:t> ( 3.7. 1992 – 27.4. 1994) 1 ¾ roku  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2167467"/>
            <a:ext cx="2182799" cy="2800767"/>
          </a:xfrm>
          <a:prstGeom prst="rect">
            <a:avLst/>
          </a:prstGeom>
          <a:solidFill>
            <a:schemeClr val="accent2">
              <a:lumMod val="60000"/>
              <a:lumOff val="40000"/>
              <a:alpha val="2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22 let…</a:t>
            </a:r>
          </a:p>
          <a:p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…15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ministrů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Průměrná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životnost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ve funkci</a:t>
            </a:r>
          </a:p>
          <a:p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1,4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roku</a:t>
            </a:r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0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u="sng" dirty="0" smtClean="0"/>
              <a:t>Odraz vedení úřadu na realitě školství: </a:t>
            </a:r>
          </a:p>
          <a:p>
            <a:pPr>
              <a:buFont typeface="Courier New"/>
              <a:buChar char="o"/>
            </a:pPr>
            <a:r>
              <a:rPr lang="cs-CZ" dirty="0"/>
              <a:t>Klesající prestiž povolání pedagoga</a:t>
            </a:r>
          </a:p>
          <a:p>
            <a:pPr>
              <a:buFont typeface="Courier New"/>
              <a:buChar char="o"/>
            </a:pP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liberální</a:t>
            </a:r>
            <a:r>
              <a:rPr lang="en-US" dirty="0"/>
              <a:t> </a:t>
            </a:r>
            <a:r>
              <a:rPr lang="en-US" dirty="0" err="1"/>
              <a:t>vzdělávací</a:t>
            </a:r>
            <a:r>
              <a:rPr lang="en-US" dirty="0"/>
              <a:t> </a:t>
            </a:r>
            <a:r>
              <a:rPr lang="en-US" dirty="0" err="1"/>
              <a:t>systém</a:t>
            </a:r>
            <a:r>
              <a:rPr lang="en-US" dirty="0"/>
              <a:t>, </a:t>
            </a:r>
            <a:r>
              <a:rPr lang="en-US" dirty="0" err="1"/>
              <a:t>školám</a:t>
            </a:r>
            <a:r>
              <a:rPr lang="en-US" dirty="0"/>
              <a:t> </a:t>
            </a:r>
            <a:r>
              <a:rPr lang="en-US" dirty="0" err="1"/>
              <a:t>chybí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řád</a:t>
            </a:r>
            <a:r>
              <a:rPr lang="en-US" dirty="0"/>
              <a:t> a </a:t>
            </a:r>
            <a:r>
              <a:rPr lang="en-US" dirty="0" err="1" smtClean="0"/>
              <a:t>metodika</a:t>
            </a:r>
            <a:endParaRPr lang="en-US" dirty="0"/>
          </a:p>
          <a:p>
            <a:pPr>
              <a:buFont typeface="Courier New"/>
              <a:buChar char="o"/>
            </a:pPr>
            <a:r>
              <a:rPr lang="cs-CZ" dirty="0"/>
              <a:t>Otázka </a:t>
            </a:r>
            <a:r>
              <a:rPr lang="cs-CZ" dirty="0" smtClean="0"/>
              <a:t>financování</a:t>
            </a:r>
          </a:p>
          <a:p>
            <a:pPr>
              <a:buFont typeface="Courier New"/>
              <a:buChar char="o"/>
            </a:pPr>
            <a:r>
              <a:rPr lang="cs-CZ" dirty="0" smtClean="0"/>
              <a:t>Reforma </a:t>
            </a:r>
            <a:r>
              <a:rPr lang="cs-CZ" dirty="0"/>
              <a:t>terciálního vzdělávání, </a:t>
            </a:r>
            <a:r>
              <a:rPr lang="cs-CZ" dirty="0" smtClean="0"/>
              <a:t>tvorba </a:t>
            </a:r>
            <a:r>
              <a:rPr lang="cs-CZ" dirty="0"/>
              <a:t>zákona o vysokých </a:t>
            </a:r>
            <a:r>
              <a:rPr lang="cs-CZ" dirty="0" smtClean="0"/>
              <a:t>školách</a:t>
            </a:r>
          </a:p>
          <a:p>
            <a:pPr>
              <a:buFont typeface="Courier New"/>
              <a:buChar char="o"/>
            </a:pPr>
            <a:r>
              <a:rPr lang="cs-CZ" dirty="0" smtClean="0"/>
              <a:t>Úroveň středoškolských znalostí: </a:t>
            </a:r>
            <a:r>
              <a:rPr lang="cs-CZ" dirty="0"/>
              <a:t>povinná maturita z matematiky, </a:t>
            </a:r>
            <a:r>
              <a:rPr lang="cs-CZ" dirty="0" smtClean="0"/>
              <a:t>SKVĚLÉ!</a:t>
            </a:r>
            <a:r>
              <a:rPr lang="cs-CZ" dirty="0"/>
              <a:t>, ale proč až v roce </a:t>
            </a:r>
            <a:r>
              <a:rPr lang="cs-CZ" dirty="0" smtClean="0"/>
              <a:t>2019...?</a:t>
            </a:r>
            <a:r>
              <a:rPr lang="cs-CZ" dirty="0"/>
              <a:t>??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/>
              <a:t>Vliv</a:t>
            </a:r>
            <a:r>
              <a:rPr lang="en-US" sz="9600" dirty="0"/>
              <a:t> 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/>
              <a:t>škol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47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Střední</a:t>
            </a:r>
            <a:r>
              <a:rPr lang="en-US" dirty="0" smtClean="0"/>
              <a:t> a </a:t>
            </a:r>
            <a:r>
              <a:rPr lang="en-US" dirty="0" err="1" smtClean="0"/>
              <a:t>vysoké</a:t>
            </a:r>
            <a:r>
              <a:rPr lang="en-US" dirty="0" smtClean="0"/>
              <a:t> </a:t>
            </a:r>
            <a:r>
              <a:rPr lang="en-US" dirty="0" err="1"/>
              <a:t>školy</a:t>
            </a:r>
            <a:r>
              <a:rPr lang="en-US" dirty="0"/>
              <a:t> se </a:t>
            </a:r>
            <a:r>
              <a:rPr lang="en-US" dirty="0" smtClean="0"/>
              <a:t>v </a:t>
            </a:r>
            <a:r>
              <a:rPr lang="en-US" dirty="0" err="1"/>
              <a:t>č</a:t>
            </a:r>
            <a:r>
              <a:rPr lang="en-US" dirty="0" err="1" smtClean="0"/>
              <a:t>astých</a:t>
            </a:r>
            <a:r>
              <a:rPr lang="en-US" dirty="0" smtClean="0"/>
              <a:t> </a:t>
            </a:r>
            <a:r>
              <a:rPr lang="en-US" dirty="0" err="1" smtClean="0"/>
              <a:t>případech</a:t>
            </a:r>
            <a:r>
              <a:rPr lang="en-US" dirty="0" smtClean="0"/>
              <a:t> </a:t>
            </a:r>
            <a:r>
              <a:rPr lang="en-US" dirty="0" err="1" smtClean="0"/>
              <a:t>nedokázaly</a:t>
            </a:r>
            <a:r>
              <a:rPr lang="en-US" dirty="0" smtClean="0"/>
              <a:t> </a:t>
            </a:r>
            <a:r>
              <a:rPr lang="en-US" dirty="0" err="1"/>
              <a:t>transformovat</a:t>
            </a:r>
            <a:r>
              <a:rPr lang="en-US" dirty="0"/>
              <a:t> a </a:t>
            </a:r>
            <a:r>
              <a:rPr lang="en-US" dirty="0" err="1"/>
              <a:t>reagovat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novou</a:t>
            </a:r>
            <a:r>
              <a:rPr lang="en-US" dirty="0" smtClean="0"/>
              <a:t> </a:t>
            </a:r>
            <a:r>
              <a:rPr lang="en-US" dirty="0" err="1"/>
              <a:t>situaci</a:t>
            </a:r>
            <a:endParaRPr lang="en-US" dirty="0"/>
          </a:p>
          <a:p>
            <a:r>
              <a:rPr lang="cs-CZ" dirty="0"/>
              <a:t>Některými školami (středními i vysokými) lze projít bez </a:t>
            </a:r>
            <a:r>
              <a:rPr lang="cs-CZ" dirty="0" smtClean="0"/>
              <a:t>jakékoliv </a:t>
            </a:r>
            <a:r>
              <a:rPr lang="cs-CZ" dirty="0"/>
              <a:t>intelektuální námahy.</a:t>
            </a:r>
            <a:endParaRPr lang="en-US" dirty="0"/>
          </a:p>
          <a:p>
            <a:r>
              <a:rPr lang="cs-CZ" dirty="0"/>
              <a:t>Vzdělání je </a:t>
            </a:r>
            <a:r>
              <a:rPr lang="cs-CZ" dirty="0" smtClean="0"/>
              <a:t>nahrazováno </a:t>
            </a:r>
            <a:r>
              <a:rPr lang="cs-CZ" dirty="0"/>
              <a:t>uměním hledat na </a:t>
            </a:r>
            <a:r>
              <a:rPr lang="cs-CZ" dirty="0" smtClean="0"/>
              <a:t>internetu (</a:t>
            </a:r>
            <a:r>
              <a:rPr lang="cs-CZ" dirty="0" err="1" smtClean="0"/>
              <a:t>UncleGoogle</a:t>
            </a:r>
            <a:r>
              <a:rPr lang="cs-CZ" dirty="0" smtClean="0"/>
              <a:t> </a:t>
            </a:r>
            <a:r>
              <a:rPr lang="cs-CZ" dirty="0" err="1"/>
              <a:t>helps</a:t>
            </a:r>
            <a:r>
              <a:rPr lang="cs-CZ" dirty="0" smtClean="0"/>
              <a:t>)</a:t>
            </a:r>
            <a:endParaRPr lang="en-US" dirty="0"/>
          </a:p>
          <a:p>
            <a:r>
              <a:rPr lang="cs-CZ" dirty="0"/>
              <a:t>Školy si nevytvářejí dostatek doktorandů pro </a:t>
            </a:r>
            <a:r>
              <a:rPr lang="cs-CZ" dirty="0" smtClean="0"/>
              <a:t>své potřeby</a:t>
            </a:r>
            <a:endParaRPr lang="en-US" dirty="0"/>
          </a:p>
          <a:p>
            <a:r>
              <a:rPr lang="cs-CZ" dirty="0"/>
              <a:t>Výzkumná centra díky </a:t>
            </a:r>
            <a:r>
              <a:rPr lang="cs-CZ" dirty="0" smtClean="0"/>
              <a:t>financím (projekty, mzdy) </a:t>
            </a:r>
            <a:r>
              <a:rPr lang="cs-CZ" dirty="0"/>
              <a:t>sanují schopné lidi z ostatních ústavů</a:t>
            </a:r>
            <a:endParaRPr lang="en-US" dirty="0"/>
          </a:p>
          <a:p>
            <a:r>
              <a:rPr lang="cs-CZ" dirty="0"/>
              <a:t>Nedostatek lidských zdrojů (technicky vzdělaných) pro firmy i pro vybudované výzkumné kapacity </a:t>
            </a:r>
            <a:r>
              <a:rPr lang="cs-CZ" dirty="0" err="1"/>
              <a:t>VaVaI</a:t>
            </a:r>
            <a:r>
              <a:rPr lang="cs-CZ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vše</a:t>
            </a:r>
            <a:r>
              <a:rPr lang="en-US" dirty="0" smtClean="0"/>
              <a:t> </a:t>
            </a:r>
            <a:r>
              <a:rPr lang="en-US" dirty="0" err="1"/>
              <a:t>bylo</a:t>
            </a:r>
            <a:r>
              <a:rPr lang="en-US" dirty="0"/>
              <a:t>, je 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smtClean="0"/>
              <a:t>v </a:t>
            </a:r>
            <a:r>
              <a:rPr lang="en-US" dirty="0" err="1"/>
              <a:t>osobě</a:t>
            </a:r>
            <a:r>
              <a:rPr lang="en-US" dirty="0"/>
              <a:t> </a:t>
            </a:r>
            <a:r>
              <a:rPr lang="en-US" dirty="0" err="1"/>
              <a:t>pedagoga</a:t>
            </a:r>
            <a:endParaRPr lang="en-US" dirty="0"/>
          </a:p>
          <a:p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úzkou</a:t>
            </a:r>
            <a:r>
              <a:rPr lang="en-US" dirty="0"/>
              <a:t> </a:t>
            </a:r>
            <a:r>
              <a:rPr lang="en-US" dirty="0" err="1"/>
              <a:t>vazbu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praxi</a:t>
            </a:r>
            <a:r>
              <a:rPr lang="en-US" dirty="0"/>
              <a:t>, </a:t>
            </a:r>
            <a:r>
              <a:rPr lang="en-US" dirty="0" err="1" smtClean="0"/>
              <a:t>komunikace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</a:t>
            </a:r>
            <a:r>
              <a:rPr lang="en-US" dirty="0" err="1"/>
              <a:t>oběma</a:t>
            </a:r>
            <a:r>
              <a:rPr lang="en-US" dirty="0"/>
              <a:t> </a:t>
            </a:r>
            <a:r>
              <a:rPr lang="en-US" dirty="0" err="1"/>
              <a:t>směry</a:t>
            </a:r>
            <a:endParaRPr lang="en-US" dirty="0"/>
          </a:p>
          <a:p>
            <a:r>
              <a:rPr lang="en-US" dirty="0" err="1"/>
              <a:t>Realita</a:t>
            </a:r>
            <a:r>
              <a:rPr lang="en-US" dirty="0"/>
              <a:t> je </a:t>
            </a:r>
            <a:r>
              <a:rPr lang="en-US" dirty="0" err="1"/>
              <a:t>taková</a:t>
            </a:r>
            <a:r>
              <a:rPr lang="en-US" dirty="0"/>
              <a:t>, </a:t>
            </a:r>
            <a:r>
              <a:rPr lang="en-US" b="1" dirty="0" err="1"/>
              <a:t>ž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přínosem</a:t>
            </a:r>
            <a:r>
              <a:rPr lang="en-US" dirty="0"/>
              <a:t> pro </a:t>
            </a:r>
            <a:r>
              <a:rPr lang="en-US" dirty="0" err="1"/>
              <a:t>praxi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procento</a:t>
            </a:r>
            <a:r>
              <a:rPr lang="en-US" dirty="0"/>
              <a:t> </a:t>
            </a:r>
            <a:r>
              <a:rPr lang="en-US" dirty="0" err="1"/>
              <a:t>zam</a:t>
            </a:r>
            <a:r>
              <a:rPr lang="en-US" b="1" dirty="0" err="1"/>
              <a:t>ě</a:t>
            </a:r>
            <a:r>
              <a:rPr lang="en-US" dirty="0" err="1"/>
              <a:t>stnanc</a:t>
            </a:r>
            <a:r>
              <a:rPr lang="en-US" b="1" dirty="0" err="1"/>
              <a:t>ů</a:t>
            </a:r>
            <a:r>
              <a:rPr lang="en-US" b="1" dirty="0"/>
              <a:t> </a:t>
            </a:r>
            <a:r>
              <a:rPr lang="en-US" dirty="0" err="1"/>
              <a:t>kateder</a:t>
            </a:r>
            <a:r>
              <a:rPr lang="en-US" dirty="0"/>
              <a:t> a </a:t>
            </a:r>
            <a:r>
              <a:rPr lang="en-US" dirty="0" err="1"/>
              <a:t>ústavu</a:t>
            </a:r>
            <a:r>
              <a:rPr lang="en-US" dirty="0"/>
              <a:t>. </a:t>
            </a:r>
            <a:r>
              <a:rPr lang="en-US" dirty="0" err="1"/>
              <a:t>Pro</a:t>
            </a:r>
            <a:r>
              <a:rPr lang="en-US" b="1" dirty="0" err="1"/>
              <a:t>č</a:t>
            </a:r>
            <a:r>
              <a:rPr lang="en-US" dirty="0"/>
              <a:t>?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„</a:t>
            </a:r>
            <a:r>
              <a:rPr lang="en-US" dirty="0" err="1"/>
              <a:t>nevoní</a:t>
            </a:r>
            <a:r>
              <a:rPr lang="en-US" dirty="0" smtClean="0"/>
              <a:t>“</a:t>
            </a:r>
            <a:endParaRPr lang="en-US" dirty="0"/>
          </a:p>
          <a:p>
            <a:r>
              <a:rPr lang="en-US" dirty="0" err="1"/>
              <a:t>Mnozí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 a </a:t>
            </a:r>
            <a:r>
              <a:rPr lang="en-US" dirty="0" err="1"/>
              <a:t>profesoři</a:t>
            </a:r>
            <a:r>
              <a:rPr lang="en-US" dirty="0"/>
              <a:t>, </a:t>
            </a:r>
            <a:r>
              <a:rPr lang="en-US" dirty="0" err="1"/>
              <a:t>předtavitelé</a:t>
            </a:r>
            <a:r>
              <a:rPr lang="en-US" dirty="0"/>
              <a:t> </a:t>
            </a:r>
            <a:r>
              <a:rPr lang="en-US" dirty="0" err="1"/>
              <a:t>ústavů</a:t>
            </a:r>
            <a:r>
              <a:rPr lang="en-US" dirty="0"/>
              <a:t> a </a:t>
            </a:r>
            <a:r>
              <a:rPr lang="en-US" dirty="0" err="1"/>
              <a:t>vedení</a:t>
            </a:r>
            <a:r>
              <a:rPr lang="en-US" dirty="0"/>
              <a:t> </a:t>
            </a:r>
            <a:r>
              <a:rPr lang="en-US" dirty="0" err="1"/>
              <a:t>škol</a:t>
            </a:r>
            <a:r>
              <a:rPr lang="en-US" dirty="0"/>
              <a:t> </a:t>
            </a:r>
            <a:r>
              <a:rPr lang="en-US" dirty="0" err="1"/>
              <a:t>kontinuelně</a:t>
            </a:r>
            <a:r>
              <a:rPr lang="en-US" dirty="0"/>
              <a:t> </a:t>
            </a:r>
            <a:r>
              <a:rPr lang="en-US" dirty="0" err="1" smtClean="0"/>
              <a:t>přešli</a:t>
            </a:r>
            <a:r>
              <a:rPr lang="en-US" dirty="0" smtClean="0"/>
              <a:t> </a:t>
            </a:r>
            <a:r>
              <a:rPr lang="en-US" dirty="0" err="1"/>
              <a:t>ze</a:t>
            </a:r>
            <a:r>
              <a:rPr lang="en-US" dirty="0"/>
              <a:t> „</a:t>
            </a:r>
            <a:r>
              <a:rPr lang="en-US" dirty="0" err="1"/>
              <a:t>školy</a:t>
            </a:r>
            <a:r>
              <a:rPr lang="en-US" dirty="0"/>
              <a:t> do </a:t>
            </a:r>
            <a:r>
              <a:rPr lang="en-US" dirty="0" err="1"/>
              <a:t>školy</a:t>
            </a:r>
            <a:r>
              <a:rPr lang="en-US" dirty="0"/>
              <a:t>“.</a:t>
            </a:r>
          </a:p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připravovat</a:t>
            </a:r>
            <a:r>
              <a:rPr lang="en-US" dirty="0"/>
              <a:t> </a:t>
            </a:r>
            <a:r>
              <a:rPr lang="en-US" dirty="0" err="1"/>
              <a:t>mladou</a:t>
            </a:r>
            <a:r>
              <a:rPr lang="en-US" dirty="0"/>
              <a:t> </a:t>
            </a:r>
            <a:r>
              <a:rPr lang="en-US" dirty="0" err="1"/>
              <a:t>generaci</a:t>
            </a:r>
            <a:r>
              <a:rPr lang="en-US" dirty="0"/>
              <a:t> pro </a:t>
            </a:r>
            <a:r>
              <a:rPr lang="en-US" dirty="0" err="1"/>
              <a:t>praktické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, </a:t>
            </a:r>
            <a:r>
              <a:rPr lang="en-US" dirty="0" err="1"/>
              <a:t>kdy</a:t>
            </a:r>
            <a:r>
              <a:rPr lang="en-US" b="1" dirty="0" err="1"/>
              <a:t>ž</a:t>
            </a:r>
            <a:r>
              <a:rPr lang="en-US" b="1" dirty="0"/>
              <a:t> </a:t>
            </a:r>
            <a:r>
              <a:rPr lang="en-US" dirty="0"/>
              <a:t>trendy </a:t>
            </a:r>
            <a:r>
              <a:rPr lang="en-US" dirty="0" err="1"/>
              <a:t>sledují</a:t>
            </a:r>
            <a:r>
              <a:rPr lang="en-US" dirty="0"/>
              <a:t> z </a:t>
            </a:r>
            <a:r>
              <a:rPr lang="en-US" dirty="0" err="1"/>
              <a:t>časopisů</a:t>
            </a:r>
            <a:r>
              <a:rPr lang="en-US" dirty="0"/>
              <a:t>, v </a:t>
            </a:r>
            <a:r>
              <a:rPr lang="en-US" dirty="0" err="1"/>
              <a:t>prospektech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webu</a:t>
            </a:r>
            <a:r>
              <a:rPr lang="en-US" dirty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kanceláře</a:t>
            </a:r>
            <a:r>
              <a:rPr lang="en-US" dirty="0"/>
              <a:t>? </a:t>
            </a:r>
            <a:r>
              <a:rPr lang="cs-CZ" dirty="0" smtClean="0"/>
              <a:t>Aktivně se n</a:t>
            </a:r>
            <a:r>
              <a:rPr lang="en-US" dirty="0" err="1" smtClean="0"/>
              <a:t>epodílejí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cs-CZ" dirty="0" smtClean="0"/>
              <a:t>tvorbě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Mladí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doktorandi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zavřeni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ve výzkumných centrech </a:t>
            </a:r>
            <a:r>
              <a:rPr lang="en-US" dirty="0" err="1" smtClean="0">
                <a:solidFill>
                  <a:srgbClr val="000000"/>
                </a:solidFill>
              </a:rPr>
              <a:t>nejsou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pro </a:t>
            </a:r>
            <a:r>
              <a:rPr lang="en-US" dirty="0" err="1">
                <a:solidFill>
                  <a:srgbClr val="000000"/>
                </a:solidFill>
              </a:rPr>
              <a:t>své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nízké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zkušenosti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partner</a:t>
            </a:r>
            <a:r>
              <a:rPr lang="cs-CZ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pro </a:t>
            </a:r>
            <a:r>
              <a:rPr lang="en-US" dirty="0" err="1" smtClean="0">
                <a:solidFill>
                  <a:srgbClr val="000000"/>
                </a:solidFill>
              </a:rPr>
              <a:t>řešení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praktických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problémů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Velkým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přáním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zástupců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firem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je, </a:t>
            </a:r>
            <a:r>
              <a:rPr lang="en-US" dirty="0" err="1">
                <a:solidFill>
                  <a:srgbClr val="000000"/>
                </a:solidFill>
              </a:rPr>
              <a:t>aby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realitu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pochopili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nežili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akademické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ulitě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šli</a:t>
            </a:r>
            <a:r>
              <a:rPr lang="en-US" dirty="0">
                <a:solidFill>
                  <a:srgbClr val="000000"/>
                </a:solidFill>
              </a:rPr>
              <a:t> se “</a:t>
            </a:r>
            <a:r>
              <a:rPr lang="en-US" dirty="0" err="1">
                <a:solidFill>
                  <a:srgbClr val="000000"/>
                </a:solidFill>
              </a:rPr>
              <a:t>obouchat</a:t>
            </a:r>
            <a:r>
              <a:rPr lang="en-US" dirty="0">
                <a:solidFill>
                  <a:srgbClr val="000000"/>
                </a:solidFill>
              </a:rPr>
              <a:t>” do </a:t>
            </a:r>
            <a:r>
              <a:rPr lang="en-US" dirty="0" err="1">
                <a:solidFill>
                  <a:srgbClr val="000000"/>
                </a:solidFill>
              </a:rPr>
              <a:t>praxe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Praxe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nemůže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být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teorie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naopak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J</a:t>
            </a:r>
            <a:r>
              <a:rPr lang="en-US" dirty="0" smtClean="0">
                <a:solidFill>
                  <a:srgbClr val="000000"/>
                </a:solidFill>
              </a:rPr>
              <a:t>e </a:t>
            </a: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lang="en-US" b="1" dirty="0" err="1">
                <a:solidFill>
                  <a:srgbClr val="000000"/>
                </a:solidFill>
              </a:rPr>
              <a:t>ř</a:t>
            </a:r>
            <a:r>
              <a:rPr lang="en-US" dirty="0" err="1">
                <a:solidFill>
                  <a:srgbClr val="000000"/>
                </a:solidFill>
              </a:rPr>
              <a:t>eba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lidem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strojních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fakult</a:t>
            </a:r>
            <a:r>
              <a:rPr lang="en-US" dirty="0">
                <a:solidFill>
                  <a:srgbClr val="000000"/>
                </a:solidFill>
              </a:rPr>
              <a:t> „</a:t>
            </a:r>
            <a:r>
              <a:rPr lang="en-US" dirty="0" err="1">
                <a:solidFill>
                  <a:srgbClr val="000000"/>
                </a:solidFill>
              </a:rPr>
              <a:t>vstříknout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žil</a:t>
            </a:r>
            <a:r>
              <a:rPr lang="en-US" dirty="0">
                <a:solidFill>
                  <a:srgbClr val="000000"/>
                </a:solidFill>
              </a:rPr>
              <a:t>“ </a:t>
            </a:r>
            <a:r>
              <a:rPr lang="en-US" dirty="0" err="1">
                <a:solidFill>
                  <a:srgbClr val="000000"/>
                </a:solidFill>
              </a:rPr>
              <a:t>průmyslovy</a:t>
            </a:r>
            <a:r>
              <a:rPr lang="en-US" dirty="0">
                <a:solidFill>
                  <a:srgbClr val="000000"/>
                </a:solidFill>
              </a:rPr>
              <a:t>́ adrenalin, </a:t>
            </a:r>
            <a:r>
              <a:rPr lang="en-US" dirty="0" err="1">
                <a:solidFill>
                  <a:srgbClr val="000000"/>
                </a:solidFill>
              </a:rPr>
              <a:t>aby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nasáli</a:t>
            </a:r>
            <a:r>
              <a:rPr lang="en-US" dirty="0">
                <a:solidFill>
                  <a:srgbClr val="000000"/>
                </a:solidFill>
              </a:rPr>
              <a:t> „</a:t>
            </a:r>
            <a:r>
              <a:rPr lang="en-US" dirty="0" err="1">
                <a:solidFill>
                  <a:srgbClr val="000000"/>
                </a:solidFill>
              </a:rPr>
              <a:t>schopnost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inovace</a:t>
            </a:r>
            <a:r>
              <a:rPr lang="en-US" dirty="0">
                <a:solidFill>
                  <a:srgbClr val="000000"/>
                </a:solidFill>
              </a:rPr>
              <a:t>“ a </a:t>
            </a:r>
            <a:r>
              <a:rPr lang="en-US" dirty="0" err="1">
                <a:solidFill>
                  <a:srgbClr val="000000"/>
                </a:solidFill>
              </a:rPr>
              <a:t>p</a:t>
            </a:r>
            <a:r>
              <a:rPr lang="en-US" b="1" dirty="0" err="1">
                <a:solidFill>
                  <a:srgbClr val="000000"/>
                </a:solidFill>
              </a:rPr>
              <a:t>ř</a:t>
            </a:r>
            <a:r>
              <a:rPr lang="en-US" dirty="0" err="1">
                <a:solidFill>
                  <a:srgbClr val="000000"/>
                </a:solidFill>
              </a:rPr>
              <a:t>estali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bát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</a:t>
            </a:r>
            <a:r>
              <a:rPr lang="en-US" b="1" dirty="0" err="1">
                <a:solidFill>
                  <a:srgbClr val="000000"/>
                </a:solidFill>
              </a:rPr>
              <a:t>ů</a:t>
            </a:r>
            <a:r>
              <a:rPr lang="en-US" dirty="0" err="1" smtClean="0">
                <a:solidFill>
                  <a:srgbClr val="000000"/>
                </a:solidFill>
              </a:rPr>
              <a:t>myslového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prost</a:t>
            </a:r>
            <a:r>
              <a:rPr lang="en-US" b="1" dirty="0" err="1" smtClean="0">
                <a:solidFill>
                  <a:srgbClr val="000000"/>
                </a:solidFill>
              </a:rPr>
              <a:t>ř</a:t>
            </a:r>
            <a:r>
              <a:rPr lang="en-US" dirty="0" err="1" smtClean="0">
                <a:solidFill>
                  <a:srgbClr val="000000"/>
                </a:solidFill>
              </a:rPr>
              <a:t>edí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Řešením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jsou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stáže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pravidelné</a:t>
            </a:r>
            <a:r>
              <a:rPr lang="en-US" dirty="0">
                <a:solidFill>
                  <a:srgbClr val="000000"/>
                </a:solidFill>
              </a:rPr>
              <a:t> pro </a:t>
            </a:r>
            <a:r>
              <a:rPr lang="en-US" dirty="0" err="1">
                <a:solidFill>
                  <a:srgbClr val="000000"/>
                </a:solidFill>
              </a:rPr>
              <a:t>všechny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bez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vyjímky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Pak </a:t>
            </a:r>
            <a:r>
              <a:rPr lang="en-US" dirty="0" err="1" smtClean="0">
                <a:solidFill>
                  <a:srgbClr val="000000"/>
                </a:solidFill>
              </a:rPr>
              <a:t>jen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taková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škola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bude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výzvou</a:t>
            </a:r>
            <a:r>
              <a:rPr lang="en-US" dirty="0">
                <a:solidFill>
                  <a:srgbClr val="000000"/>
                </a:solidFill>
              </a:rPr>
              <a:t> pro </a:t>
            </a:r>
            <a:r>
              <a:rPr lang="en-US" dirty="0" err="1">
                <a:solidFill>
                  <a:srgbClr val="000000"/>
                </a:solidFill>
              </a:rPr>
              <a:t>mladé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lidi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aby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studovali</a:t>
            </a:r>
            <a:r>
              <a:rPr lang="en-US" dirty="0" smtClean="0">
                <a:solidFill>
                  <a:srgbClr val="000000"/>
                </a:solidFill>
              </a:rPr>
              <a:t>. Jen </a:t>
            </a:r>
            <a:r>
              <a:rPr lang="en-US" dirty="0" err="1">
                <a:solidFill>
                  <a:srgbClr val="000000"/>
                </a:solidFill>
              </a:rPr>
              <a:t>pak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bude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praxe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nabídnut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kvalitní</a:t>
            </a:r>
            <a:r>
              <a:rPr lang="en-US" dirty="0" smtClean="0">
                <a:solidFill>
                  <a:srgbClr val="000000"/>
                </a:solidFill>
              </a:rPr>
              <a:t> student </a:t>
            </a:r>
            <a:r>
              <a:rPr lang="en-US" dirty="0" err="1" smtClean="0">
                <a:solidFill>
                  <a:srgbClr val="000000"/>
                </a:solidFill>
              </a:rPr>
              <a:t>splňující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její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potřeby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 smtClean="0"/>
              <a:t>jsem</a:t>
            </a:r>
            <a:r>
              <a:rPr lang="en-US" dirty="0" smtClean="0"/>
              <a:t> </a:t>
            </a:r>
            <a:r>
              <a:rPr lang="en-US" dirty="0" err="1" smtClean="0"/>
              <a:t>zač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err="1" smtClean="0"/>
              <a:t>Manžel</a:t>
            </a:r>
            <a:r>
              <a:rPr lang="cs-CZ" dirty="0" smtClean="0"/>
              <a:t>, otec tří dcer, s</a:t>
            </a:r>
            <a:r>
              <a:rPr lang="en-US" dirty="0" err="1" smtClean="0"/>
              <a:t>trojař</a:t>
            </a:r>
            <a:r>
              <a:rPr lang="cs-CZ" dirty="0" smtClean="0"/>
              <a:t>, v</a:t>
            </a:r>
            <a:r>
              <a:rPr lang="en-US" dirty="0" err="1" smtClean="0"/>
              <a:t>ydavatel</a:t>
            </a:r>
            <a:r>
              <a:rPr lang="cs-CZ" dirty="0" smtClean="0"/>
              <a:t>, </a:t>
            </a:r>
            <a:r>
              <a:rPr lang="en-US" dirty="0" err="1" smtClean="0"/>
              <a:t>novinář</a:t>
            </a:r>
            <a:r>
              <a:rPr lang="cs-CZ" dirty="0" smtClean="0"/>
              <a:t>, konzultant, student...</a:t>
            </a:r>
          </a:p>
          <a:p>
            <a:pPr>
              <a:buFont typeface="Wingdings" charset="2"/>
              <a:buChar char="§"/>
            </a:pPr>
            <a:r>
              <a:rPr lang="cs-CZ" dirty="0" smtClean="0"/>
              <a:t>Věčný optimista</a:t>
            </a:r>
            <a:endParaRPr lang="en-US" dirty="0" smtClean="0"/>
          </a:p>
          <a:p>
            <a:pPr>
              <a:buFont typeface="Wingdings" charset="0"/>
              <a:buChar char="§"/>
            </a:pPr>
            <a:r>
              <a:rPr lang="en-US" dirty="0">
                <a:latin typeface="Candara" charset="0"/>
              </a:rPr>
              <a:t>Ten , </a:t>
            </a:r>
            <a:r>
              <a:rPr lang="en-US" dirty="0" err="1">
                <a:latin typeface="Candara" charset="0"/>
              </a:rPr>
              <a:t>jenž</a:t>
            </a:r>
            <a:r>
              <a:rPr lang="en-US" dirty="0">
                <a:latin typeface="Candara" charset="0"/>
              </a:rPr>
              <a:t> </a:t>
            </a:r>
            <a:r>
              <a:rPr lang="en-US" dirty="0" err="1">
                <a:latin typeface="Candara" charset="0"/>
              </a:rPr>
              <a:t>cítí</a:t>
            </a:r>
            <a:r>
              <a:rPr lang="en-US" dirty="0">
                <a:latin typeface="Candara" charset="0"/>
              </a:rPr>
              <a:t> </a:t>
            </a:r>
            <a:r>
              <a:rPr lang="en-US" dirty="0" err="1">
                <a:latin typeface="Candara" charset="0"/>
              </a:rPr>
              <a:t>spoluzodpovědnost</a:t>
            </a:r>
            <a:r>
              <a:rPr lang="en-US" dirty="0">
                <a:latin typeface="Candara" charset="0"/>
              </a:rPr>
              <a:t> </a:t>
            </a:r>
            <a:r>
              <a:rPr lang="en-US" dirty="0" err="1">
                <a:latin typeface="Candara" charset="0"/>
              </a:rPr>
              <a:t>za</a:t>
            </a:r>
            <a:r>
              <a:rPr lang="en-US" dirty="0">
                <a:latin typeface="Candara" charset="0"/>
              </a:rPr>
              <a:t> </a:t>
            </a:r>
            <a:r>
              <a:rPr lang="en-US" dirty="0" err="1">
                <a:latin typeface="Candara" charset="0"/>
              </a:rPr>
              <a:t>budoucnost</a:t>
            </a:r>
            <a:r>
              <a:rPr lang="en-US" dirty="0">
                <a:latin typeface="Candara" charset="0"/>
              </a:rPr>
              <a:t>  </a:t>
            </a:r>
            <a:r>
              <a:rPr lang="en-US" dirty="0" err="1">
                <a:latin typeface="Candara" charset="0"/>
              </a:rPr>
              <a:t>další</a:t>
            </a:r>
            <a:r>
              <a:rPr lang="en-US" dirty="0">
                <a:latin typeface="Candara" charset="0"/>
              </a:rPr>
              <a:t> </a:t>
            </a:r>
            <a:r>
              <a:rPr lang="en-US" dirty="0" err="1">
                <a:latin typeface="Candara" charset="0"/>
              </a:rPr>
              <a:t>generace</a:t>
            </a:r>
            <a:endParaRPr lang="en-US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/>
              <a:t>Vliv</a:t>
            </a:r>
            <a:r>
              <a:rPr lang="en-US" sz="9600" dirty="0"/>
              <a:t> 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/>
              <a:t>n</a:t>
            </a:r>
            <a:r>
              <a:rPr lang="en-US" sz="9600" dirty="0" err="1" smtClean="0"/>
              <a:t>a</a:t>
            </a:r>
            <a:r>
              <a:rPr lang="en-US" sz="9600" dirty="0" smtClean="0"/>
              <a:t> </a:t>
            </a:r>
            <a:r>
              <a:rPr lang="en-US" sz="9600" dirty="0" err="1" smtClean="0"/>
              <a:t>studenta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017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846668"/>
            <a:ext cx="7272339" cy="56218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err="1"/>
              <a:t>Mezinárodní</a:t>
            </a:r>
            <a:r>
              <a:rPr lang="en-US" b="1" u="sng" dirty="0"/>
              <a:t> </a:t>
            </a:r>
            <a:r>
              <a:rPr lang="en-US" b="1" u="sng" dirty="0" err="1"/>
              <a:t>výzkum</a:t>
            </a:r>
            <a:r>
              <a:rPr lang="en-US" b="1" u="sng" dirty="0"/>
              <a:t> PISA </a:t>
            </a:r>
            <a:r>
              <a:rPr lang="en-US" b="1" u="sng" dirty="0" smtClean="0"/>
              <a:t> (</a:t>
            </a:r>
            <a:r>
              <a:rPr lang="en-US" b="1" u="sng" dirty="0" err="1"/>
              <a:t>Programme</a:t>
            </a:r>
            <a:r>
              <a:rPr lang="en-US" b="1" u="sng" dirty="0"/>
              <a:t> for International Student Assessment), OECD</a:t>
            </a:r>
          </a:p>
          <a:p>
            <a:r>
              <a:rPr lang="en-US" dirty="0" err="1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řílet</a:t>
            </a:r>
            <a:r>
              <a:rPr lang="cs-CZ" dirty="0" err="1" smtClean="0">
                <a:solidFill>
                  <a:schemeClr val="tx1"/>
                </a:solidFill>
              </a:rPr>
              <a:t>ý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interval, 65 </a:t>
            </a:r>
            <a:r>
              <a:rPr lang="en-US" dirty="0" err="1">
                <a:solidFill>
                  <a:schemeClr val="tx1"/>
                </a:solidFill>
              </a:rPr>
              <a:t>zemí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světa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Znalosti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dovednosti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čtenářské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matematické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přírodovědecké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gramotnosti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patnáctiletých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žáků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r>
              <a:rPr lang="en-US" dirty="0" err="1">
                <a:solidFill>
                  <a:schemeClr val="tx1"/>
                </a:solidFill>
              </a:rPr>
              <a:t>Česká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republika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roku</a:t>
            </a:r>
            <a:r>
              <a:rPr lang="en-US" dirty="0">
                <a:solidFill>
                  <a:schemeClr val="tx1"/>
                </a:solidFill>
              </a:rPr>
              <a:t> 2000 – </a:t>
            </a:r>
            <a:r>
              <a:rPr lang="en-US" dirty="0" err="1">
                <a:solidFill>
                  <a:schemeClr val="tx1"/>
                </a:solidFill>
              </a:rPr>
              <a:t>znalosti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čtenářské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chopnost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vnímat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informace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předloženého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textu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interpretovat</a:t>
            </a:r>
            <a:r>
              <a:rPr lang="en-US" dirty="0">
                <a:solidFill>
                  <a:schemeClr val="tx1"/>
                </a:solidFill>
              </a:rPr>
              <a:t> je a </a:t>
            </a:r>
            <a:r>
              <a:rPr lang="en-US" dirty="0" err="1">
                <a:solidFill>
                  <a:schemeClr val="tx1"/>
                </a:solidFill>
              </a:rPr>
              <a:t>následně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využít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Výsledek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obrovské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problémy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posuzováním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obsahu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formy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textu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podprůměrné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jsou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schopnosti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žáků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vyhledávat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informace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textu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nadále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zpracovávat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V</a:t>
            </a:r>
            <a:r>
              <a:rPr lang="en-US" i="1" dirty="0">
                <a:solidFill>
                  <a:srgbClr val="000000"/>
                </a:solidFill>
              </a:rPr>
              <a:t> </a:t>
            </a:r>
            <a:r>
              <a:rPr lang="en-US" i="1" dirty="0" err="1">
                <a:solidFill>
                  <a:srgbClr val="000000"/>
                </a:solidFill>
              </a:rPr>
              <a:t>rozmezí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sledovaných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devíti</a:t>
            </a:r>
            <a:r>
              <a:rPr lang="en-US" i="1" dirty="0">
                <a:solidFill>
                  <a:srgbClr val="000000"/>
                </a:solidFill>
              </a:rPr>
              <a:t> let se u </a:t>
            </a:r>
            <a:r>
              <a:rPr lang="en-US" i="1" dirty="0" err="1">
                <a:solidFill>
                  <a:srgbClr val="000000"/>
                </a:solidFill>
              </a:rPr>
              <a:t>nás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rapidně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zmenšil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počet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žáků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kteří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uvedli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</a:rPr>
              <a:t>že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si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čtou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</a:rPr>
              <a:t>denně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jen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en-US" b="1" i="1" dirty="0" err="1">
                <a:solidFill>
                  <a:srgbClr val="000000"/>
                </a:solidFill>
              </a:rPr>
              <a:t>tak</a:t>
            </a:r>
            <a:r>
              <a:rPr lang="en-US" b="1" i="1" dirty="0">
                <a:solidFill>
                  <a:srgbClr val="000000"/>
                </a:solidFill>
              </a:rPr>
              <a:t> pro </a:t>
            </a:r>
            <a:r>
              <a:rPr lang="en-US" b="1" i="1" dirty="0" err="1">
                <a:solidFill>
                  <a:srgbClr val="000000"/>
                </a:solidFill>
              </a:rPr>
              <a:t>radost</a:t>
            </a:r>
            <a:r>
              <a:rPr lang="en-US" b="1" i="1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34" y="3175"/>
            <a:ext cx="8511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Studuje</a:t>
            </a:r>
            <a:r>
              <a:rPr lang="en-US" dirty="0" smtClean="0"/>
              <a:t> se </a:t>
            </a:r>
            <a:r>
              <a:rPr lang="en-US" dirty="0" err="1" smtClean="0"/>
              <a:t>cestou</a:t>
            </a:r>
            <a:r>
              <a:rPr lang="en-US" dirty="0" smtClean="0"/>
              <a:t> </a:t>
            </a:r>
            <a:r>
              <a:rPr lang="en-US" dirty="0" err="1"/>
              <a:t>nejmenšího</a:t>
            </a:r>
            <a:r>
              <a:rPr lang="en-US" dirty="0"/>
              <a:t> </a:t>
            </a:r>
            <a:r>
              <a:rPr lang="en-US" dirty="0" err="1" smtClean="0"/>
              <a:t>odporu</a:t>
            </a:r>
            <a:r>
              <a:rPr lang="en-US" dirty="0" smtClean="0"/>
              <a:t>, VŠ </a:t>
            </a:r>
            <a:r>
              <a:rPr lang="en-US" dirty="0" err="1" smtClean="0"/>
              <a:t>titul</a:t>
            </a:r>
            <a:endParaRPr lang="en-US" dirty="0"/>
          </a:p>
          <a:p>
            <a:r>
              <a:rPr lang="cs-CZ" dirty="0" smtClean="0"/>
              <a:t>V Číně se studuje to, co bude absolventa následně v praxi živit. V Evropě to, co je </a:t>
            </a:r>
            <a:r>
              <a:rPr lang="cs-CZ" dirty="0" err="1" smtClean="0"/>
              <a:t>nejsnažší</a:t>
            </a:r>
            <a:r>
              <a:rPr lang="cs-CZ" dirty="0" smtClean="0"/>
              <a:t> </a:t>
            </a:r>
            <a:r>
              <a:rPr lang="cs-CZ" dirty="0" err="1" smtClean="0"/>
              <a:t>av</a:t>
            </a:r>
            <a:r>
              <a:rPr lang="cs-CZ" dirty="0" smtClean="0"/>
              <a:t> lepším  případně baví. V ČR je hlavní získat VŚ titul snadno  a rychle.</a:t>
            </a:r>
            <a:endParaRPr lang="en-US" dirty="0"/>
          </a:p>
          <a:p>
            <a:r>
              <a:rPr lang="cs-CZ" dirty="0" smtClean="0"/>
              <a:t>Špatné jazykové znalosti: např. třetina </a:t>
            </a:r>
            <a:r>
              <a:rPr lang="cs-CZ" dirty="0"/>
              <a:t>studentů FSI (VUT v  Brně) jsou začátečníci v </a:t>
            </a:r>
            <a:r>
              <a:rPr lang="cs-CZ" dirty="0" smtClean="0"/>
              <a:t>angličtině</a:t>
            </a:r>
          </a:p>
          <a:p>
            <a:r>
              <a:rPr lang="cs-CZ" dirty="0" smtClean="0"/>
              <a:t>Vzdělání </a:t>
            </a:r>
            <a:r>
              <a:rPr lang="cs-CZ" dirty="0"/>
              <a:t>je nahrazováno uměním </a:t>
            </a:r>
            <a:r>
              <a:rPr lang="cs-CZ" dirty="0" smtClean="0"/>
              <a:t>hledání </a:t>
            </a:r>
            <a:r>
              <a:rPr lang="cs-CZ" dirty="0"/>
              <a:t>na internetu</a:t>
            </a:r>
            <a:endParaRPr lang="en-US" dirty="0"/>
          </a:p>
          <a:p>
            <a:r>
              <a:rPr lang="cs-CZ" dirty="0"/>
              <a:t>Velká část studentů pracuje při </a:t>
            </a:r>
            <a:r>
              <a:rPr lang="cs-CZ" dirty="0" smtClean="0"/>
              <a:t>studiu. Studium </a:t>
            </a:r>
            <a:r>
              <a:rPr lang="cs-CZ" dirty="0"/>
              <a:t>je až na druhém místě</a:t>
            </a:r>
            <a:endParaRPr lang="en-US" dirty="0"/>
          </a:p>
          <a:p>
            <a:pPr lvl="0"/>
            <a:r>
              <a:rPr lang="cs-CZ" dirty="0" smtClean="0"/>
              <a:t>39 </a:t>
            </a:r>
            <a:r>
              <a:rPr lang="cs-CZ" dirty="0"/>
              <a:t>% školu nedokončí (především na veřejných VŠ). </a:t>
            </a:r>
            <a:endParaRPr lang="en-US" dirty="0"/>
          </a:p>
          <a:p>
            <a:pPr lvl="0"/>
            <a:r>
              <a:rPr lang="cs-CZ" dirty="0" smtClean="0"/>
              <a:t>Podniky </a:t>
            </a:r>
            <a:r>
              <a:rPr lang="cs-CZ" dirty="0"/>
              <a:t>si zakládají své akademie a vzdělávací </a:t>
            </a:r>
            <a:r>
              <a:rPr lang="cs-CZ" dirty="0" smtClean="0"/>
              <a:t>střediska na dovzdělávání absolventů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1" y="194590"/>
            <a:ext cx="8091715" cy="643517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Sebevědomí absolventi s nevyhovujícími znalostmi za mizivé </a:t>
            </a:r>
            <a:r>
              <a:rPr lang="cs-CZ" dirty="0"/>
              <a:t>zkušenosti žádají nadprůměrné ohodnocení</a:t>
            </a:r>
            <a:r>
              <a:rPr lang="cs-CZ" dirty="0" smtClean="0"/>
              <a:t>.</a:t>
            </a:r>
            <a:endParaRPr lang="en-US" dirty="0"/>
          </a:p>
          <a:p>
            <a:r>
              <a:rPr lang="en-US" dirty="0" err="1" smtClean="0"/>
              <a:t>Například</a:t>
            </a:r>
            <a:r>
              <a:rPr lang="en-US" dirty="0" smtClean="0"/>
              <a:t> </a:t>
            </a:r>
            <a:r>
              <a:rPr lang="en-US" dirty="0" err="1" smtClean="0"/>
              <a:t>znalosti</a:t>
            </a:r>
            <a:r>
              <a:rPr lang="en-US" dirty="0" smtClean="0"/>
              <a:t> 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konstruktérů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středoškolské</a:t>
            </a:r>
            <a:r>
              <a:rPr lang="en-US" dirty="0" smtClean="0"/>
              <a:t> </a:t>
            </a:r>
            <a:r>
              <a:rPr lang="en-US" dirty="0" err="1" smtClean="0"/>
              <a:t>úrovni</a:t>
            </a:r>
            <a:r>
              <a:rPr lang="en-US" dirty="0"/>
              <a:t>, </a:t>
            </a:r>
            <a:r>
              <a:rPr lang="en-US" dirty="0" err="1" smtClean="0"/>
              <a:t>neznalost</a:t>
            </a:r>
            <a:r>
              <a:rPr lang="en-US" dirty="0" smtClean="0"/>
              <a:t> </a:t>
            </a:r>
            <a:r>
              <a:rPr lang="en-US" dirty="0" err="1" smtClean="0"/>
              <a:t>načrtnout</a:t>
            </a:r>
            <a:r>
              <a:rPr lang="en-US" dirty="0" smtClean="0"/>
              <a:t> </a:t>
            </a:r>
            <a:r>
              <a:rPr lang="en-US" dirty="0" err="1" smtClean="0"/>
              <a:t>triviální</a:t>
            </a:r>
            <a:r>
              <a:rPr lang="en-US" dirty="0" smtClean="0"/>
              <a:t> </a:t>
            </a:r>
            <a:r>
              <a:rPr lang="en-US" dirty="0" err="1" smtClean="0"/>
              <a:t>strojírenskou</a:t>
            </a:r>
            <a:r>
              <a:rPr lang="en-US" dirty="0" smtClean="0"/>
              <a:t> </a:t>
            </a:r>
            <a:r>
              <a:rPr lang="en-US" dirty="0" err="1" smtClean="0"/>
              <a:t>součást</a:t>
            </a:r>
            <a:r>
              <a:rPr lang="en-US" dirty="0" smtClean="0"/>
              <a:t> – </a:t>
            </a:r>
            <a:r>
              <a:rPr lang="en-US" dirty="0" err="1" smtClean="0"/>
              <a:t>imbusový</a:t>
            </a:r>
            <a:r>
              <a:rPr lang="en-US" dirty="0" smtClean="0"/>
              <a:t> </a:t>
            </a:r>
            <a:r>
              <a:rPr lang="en-US" dirty="0" err="1" smtClean="0"/>
              <a:t>šroub</a:t>
            </a:r>
            <a:r>
              <a:rPr lang="en-US" dirty="0" smtClean="0"/>
              <a:t>, </a:t>
            </a:r>
            <a:r>
              <a:rPr lang="en-US" dirty="0" err="1" smtClean="0"/>
              <a:t>matici</a:t>
            </a:r>
            <a:r>
              <a:rPr lang="en-US" dirty="0" smtClean="0"/>
              <a:t>, </a:t>
            </a:r>
            <a:r>
              <a:rPr lang="en-US" dirty="0" err="1" smtClean="0"/>
              <a:t>atd</a:t>
            </a:r>
            <a:r>
              <a:rPr lang="en-US" dirty="0" smtClean="0"/>
              <a:t>. je </a:t>
            </a:r>
            <a:r>
              <a:rPr lang="en-US" dirty="0" err="1" smtClean="0"/>
              <a:t>běžnou</a:t>
            </a:r>
            <a:r>
              <a:rPr lang="en-US" dirty="0" smtClean="0"/>
              <a:t> </a:t>
            </a:r>
            <a:r>
              <a:rPr lang="en-US" dirty="0" err="1" smtClean="0"/>
              <a:t>neznalostí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pohovoru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Schází</a:t>
            </a:r>
            <a:r>
              <a:rPr lang="en-US" dirty="0" smtClean="0"/>
              <a:t> </a:t>
            </a:r>
            <a:r>
              <a:rPr lang="en-US" dirty="0" err="1" smtClean="0"/>
              <a:t>schopnost</a:t>
            </a:r>
            <a:r>
              <a:rPr lang="en-US" dirty="0" smtClean="0"/>
              <a:t> </a:t>
            </a:r>
            <a:r>
              <a:rPr lang="en-US" dirty="0" err="1" smtClean="0"/>
              <a:t>improvizace</a:t>
            </a:r>
            <a:endParaRPr lang="en-US" dirty="0"/>
          </a:p>
          <a:p>
            <a:r>
              <a:rPr lang="en-US" dirty="0" err="1"/>
              <a:t>Nulová</a:t>
            </a:r>
            <a:r>
              <a:rPr lang="en-US" dirty="0"/>
              <a:t>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podnikových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b="1" dirty="0" err="1"/>
              <a:t>ů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cs-CZ" dirty="0" smtClean="0"/>
              <a:t>N</a:t>
            </a:r>
            <a:r>
              <a:rPr lang="en-US" dirty="0" err="1" smtClean="0"/>
              <a:t>emají</a:t>
            </a:r>
            <a:r>
              <a:rPr lang="en-US" dirty="0" smtClean="0"/>
              <a:t> </a:t>
            </a:r>
            <a:r>
              <a:rPr lang="en-US" dirty="0" err="1"/>
              <a:t>vůbec</a:t>
            </a:r>
            <a:r>
              <a:rPr lang="en-US" dirty="0"/>
              <a:t> </a:t>
            </a:r>
            <a:r>
              <a:rPr lang="en-US" dirty="0" err="1"/>
              <a:t>přehled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 smtClean="0"/>
              <a:t>fungují</a:t>
            </a:r>
            <a:r>
              <a:rPr lang="en-US" dirty="0" smtClean="0"/>
              <a:t> </a:t>
            </a:r>
            <a:r>
              <a:rPr lang="en-US" dirty="0" err="1" smtClean="0"/>
              <a:t>výrobní</a:t>
            </a:r>
            <a:r>
              <a:rPr lang="en-US" dirty="0" smtClean="0"/>
              <a:t> </a:t>
            </a:r>
            <a:r>
              <a:rPr lang="en-US" dirty="0" err="1"/>
              <a:t>firmy</a:t>
            </a:r>
            <a:r>
              <a:rPr lang="en-US" dirty="0"/>
              <a:t>,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 </a:t>
            </a:r>
            <a:r>
              <a:rPr lang="en-US" dirty="0" err="1"/>
              <a:t>vývoj</a:t>
            </a:r>
            <a:r>
              <a:rPr lang="en-US" dirty="0"/>
              <a:t> a </a:t>
            </a:r>
            <a:r>
              <a:rPr lang="en-US" dirty="0" err="1"/>
              <a:t>výroba</a:t>
            </a:r>
            <a:r>
              <a:rPr lang="en-US" dirty="0"/>
              <a:t> </a:t>
            </a:r>
            <a:r>
              <a:rPr lang="en-US" dirty="0" err="1"/>
              <a:t>produktu</a:t>
            </a:r>
            <a:r>
              <a:rPr lang="en-US" dirty="0"/>
              <a:t> a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fungují</a:t>
            </a:r>
            <a:r>
              <a:rPr lang="en-US" dirty="0"/>
              <a:t> </a:t>
            </a:r>
            <a:r>
              <a:rPr lang="en-US" dirty="0" err="1"/>
              <a:t>vnitropodnikové</a:t>
            </a:r>
            <a:r>
              <a:rPr lang="en-US" dirty="0"/>
              <a:t> </a:t>
            </a:r>
            <a:r>
              <a:rPr lang="en-US" dirty="0" err="1"/>
              <a:t>procesy</a:t>
            </a:r>
            <a:endParaRPr lang="en-US" dirty="0"/>
          </a:p>
          <a:p>
            <a:r>
              <a:rPr lang="cs-CZ" dirty="0" smtClean="0"/>
              <a:t>V</a:t>
            </a:r>
            <a:r>
              <a:rPr lang="en-US" dirty="0" err="1" smtClean="0"/>
              <a:t>ýrazne</a:t>
            </a:r>
            <a:r>
              <a:rPr lang="en-US" dirty="0" smtClean="0"/>
              <a:t> </a:t>
            </a:r>
            <a:r>
              <a:rPr lang="en-US" dirty="0" err="1"/>
              <a:t>chybí</a:t>
            </a:r>
            <a:r>
              <a:rPr lang="en-US" dirty="0"/>
              <a:t>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 smtClean="0"/>
              <a:t>během</a:t>
            </a:r>
            <a:r>
              <a:rPr lang="en-US" dirty="0" smtClean="0"/>
              <a:t> </a:t>
            </a:r>
            <a:r>
              <a:rPr lang="en-US" dirty="0" err="1"/>
              <a:t>studia</a:t>
            </a:r>
            <a:r>
              <a:rPr lang="en-US" dirty="0"/>
              <a:t>. </a:t>
            </a:r>
            <a:r>
              <a:rPr lang="en-US" dirty="0" err="1"/>
              <a:t>Brigády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skladech</a:t>
            </a:r>
            <a:r>
              <a:rPr lang="en-US" dirty="0"/>
              <a:t> </a:t>
            </a:r>
            <a:r>
              <a:rPr lang="en-US" dirty="0" err="1" smtClean="0"/>
              <a:t>supermarketů</a:t>
            </a:r>
            <a:r>
              <a:rPr lang="en-US" dirty="0" smtClean="0"/>
              <a:t> je </a:t>
            </a:r>
            <a:r>
              <a:rPr lang="en-US" dirty="0" err="1" smtClean="0"/>
              <a:t>nenaučí</a:t>
            </a:r>
            <a:r>
              <a:rPr lang="en-US" dirty="0" smtClean="0"/>
              <a:t> </a:t>
            </a:r>
            <a:r>
              <a:rPr lang="en-US" dirty="0" err="1" smtClean="0"/>
              <a:t>odpovědnosti</a:t>
            </a:r>
            <a:r>
              <a:rPr lang="en-US" dirty="0" smtClean="0"/>
              <a:t> a </a:t>
            </a:r>
            <a:r>
              <a:rPr lang="en-US" dirty="0" err="1" smtClean="0"/>
              <a:t>znalosti</a:t>
            </a:r>
            <a:r>
              <a:rPr lang="en-US" dirty="0" smtClean="0"/>
              <a:t> </a:t>
            </a:r>
            <a:r>
              <a:rPr lang="en-US" dirty="0" err="1" smtClean="0"/>
              <a:t>podnikového</a:t>
            </a:r>
            <a:r>
              <a:rPr lang="en-US" dirty="0" smtClean="0"/>
              <a:t> </a:t>
            </a:r>
            <a:r>
              <a:rPr lang="en-US" dirty="0" err="1" smtClean="0"/>
              <a:t>prost</a:t>
            </a:r>
            <a:r>
              <a:rPr lang="en-US" b="1" dirty="0" err="1" smtClean="0"/>
              <a:t>ř</a:t>
            </a:r>
            <a:r>
              <a:rPr lang="en-US" dirty="0" err="1" smtClean="0"/>
              <a:t>edí</a:t>
            </a:r>
            <a:r>
              <a:rPr lang="en-US" dirty="0" smtClean="0"/>
              <a:t>. VŠ by </a:t>
            </a:r>
            <a:r>
              <a:rPr lang="en-US" dirty="0" err="1" smtClean="0"/>
              <a:t>měli</a:t>
            </a:r>
            <a:r>
              <a:rPr lang="en-US" dirty="0" smtClean="0"/>
              <a:t> </a:t>
            </a:r>
            <a:r>
              <a:rPr lang="en-US" dirty="0" err="1" smtClean="0"/>
              <a:t>absolvovat</a:t>
            </a:r>
            <a:r>
              <a:rPr lang="en-US" dirty="0" smtClean="0"/>
              <a:t> </a:t>
            </a:r>
            <a:r>
              <a:rPr lang="en-US" dirty="0"/>
              <a:t>min. </a:t>
            </a:r>
            <a:r>
              <a:rPr lang="en-US" dirty="0" err="1" smtClean="0"/>
              <a:t>dvě</a:t>
            </a:r>
            <a:r>
              <a:rPr lang="en-US" dirty="0" smtClean="0"/>
              <a:t> </a:t>
            </a:r>
            <a:r>
              <a:rPr lang="en-US" dirty="0" err="1" smtClean="0"/>
              <a:t>měsíční</a:t>
            </a:r>
            <a:r>
              <a:rPr lang="en-US" dirty="0" smtClean="0"/>
              <a:t> </a:t>
            </a:r>
            <a:r>
              <a:rPr lang="en-US" dirty="0" err="1" smtClean="0"/>
              <a:t>povinné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neplacené</a:t>
            </a:r>
            <a:r>
              <a:rPr lang="en-US" dirty="0"/>
              <a:t>) </a:t>
            </a:r>
            <a:r>
              <a:rPr lang="en-US" dirty="0" err="1"/>
              <a:t>praxe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(</a:t>
            </a:r>
            <a:r>
              <a:rPr lang="en-US" dirty="0" err="1"/>
              <a:t>učí</a:t>
            </a:r>
            <a:r>
              <a:rPr lang="en-US" dirty="0"/>
              <a:t> se </a:t>
            </a:r>
            <a:r>
              <a:rPr lang="en-US" dirty="0" err="1"/>
              <a:t>samostatnosti</a:t>
            </a:r>
            <a:r>
              <a:rPr lang="en-US" dirty="0"/>
              <a:t> a </a:t>
            </a:r>
            <a:r>
              <a:rPr lang="en-US" dirty="0" err="1"/>
              <a:t>improvizaci</a:t>
            </a:r>
            <a:r>
              <a:rPr lang="en-US" dirty="0"/>
              <a:t>) a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získají</a:t>
            </a:r>
            <a:r>
              <a:rPr lang="en-US" dirty="0"/>
              <a:t> </a:t>
            </a:r>
            <a:r>
              <a:rPr lang="en-US" dirty="0" err="1"/>
              <a:t>zápočet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pomuže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to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podnikové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, </a:t>
            </a:r>
            <a:r>
              <a:rPr lang="en-US" dirty="0" err="1"/>
              <a:t>najít</a:t>
            </a:r>
            <a:r>
              <a:rPr lang="en-US" dirty="0"/>
              <a:t> </a:t>
            </a:r>
            <a:r>
              <a:rPr lang="en-US" dirty="0" err="1"/>
              <a:t>vazby</a:t>
            </a:r>
            <a:r>
              <a:rPr lang="en-US" dirty="0"/>
              <a:t> a </a:t>
            </a:r>
            <a:r>
              <a:rPr lang="en-US" dirty="0" err="1"/>
              <a:t>mo</a:t>
            </a:r>
            <a:r>
              <a:rPr lang="en-US" b="1" dirty="0" err="1"/>
              <a:t>ž</a:t>
            </a:r>
            <a:r>
              <a:rPr lang="en-US" dirty="0" err="1"/>
              <a:t>ná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aktuální</a:t>
            </a:r>
            <a:r>
              <a:rPr lang="en-US" dirty="0"/>
              <a:t> </a:t>
            </a:r>
            <a:r>
              <a:rPr lang="en-US" dirty="0" err="1" smtClean="0"/>
              <a:t>témata</a:t>
            </a:r>
            <a:r>
              <a:rPr lang="en-US" dirty="0" smtClean="0"/>
              <a:t> </a:t>
            </a:r>
            <a:r>
              <a:rPr lang="en-US" dirty="0"/>
              <a:t>pro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/>
              <a:t>práce</a:t>
            </a:r>
            <a:r>
              <a:rPr lang="en-US" dirty="0"/>
              <a:t> a </a:t>
            </a:r>
            <a:r>
              <a:rPr lang="en-US" dirty="0" err="1" smtClean="0"/>
              <a:t>diplomky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To </a:t>
            </a:r>
            <a:r>
              <a:rPr lang="en-US" dirty="0" err="1"/>
              <a:t>vše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</a:t>
            </a:r>
            <a:r>
              <a:rPr lang="en-US" dirty="0" err="1"/>
              <a:t>přinese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trhu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0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96" y="-96621"/>
            <a:ext cx="8095268" cy="1339009"/>
          </a:xfrm>
        </p:spPr>
        <p:txBody>
          <a:bodyPr/>
          <a:lstStyle/>
          <a:p>
            <a:r>
              <a:rPr lang="en-US" dirty="0" err="1" smtClean="0"/>
              <a:t>Spolupráce</a:t>
            </a:r>
            <a:r>
              <a:rPr lang="en-US" dirty="0" smtClean="0"/>
              <a:t> s </a:t>
            </a:r>
            <a:r>
              <a:rPr lang="en-US" dirty="0" err="1" smtClean="0"/>
              <a:t>praxí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3733" y="1397675"/>
            <a:ext cx="7450667" cy="407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r>
              <a:rPr lang="cs-CZ" dirty="0" smtClean="0">
                <a:latin typeface="+mj-lt"/>
              </a:rPr>
              <a:t>Kdo </a:t>
            </a:r>
            <a:r>
              <a:rPr lang="cs-CZ" dirty="0">
                <a:latin typeface="+mj-lt"/>
              </a:rPr>
              <a:t>má zodpovědnost za výchovu technické inteligence? Jsou to jen vysoké školy</a:t>
            </a:r>
            <a:r>
              <a:rPr lang="cs-CZ" dirty="0" smtClean="0">
                <a:latin typeface="+mj-lt"/>
              </a:rPr>
              <a:t>?</a:t>
            </a: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endParaRPr lang="cs-CZ" dirty="0" smtClean="0">
              <a:latin typeface="+mj-lt"/>
            </a:endParaRP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r>
              <a:rPr lang="cs-CZ" dirty="0" smtClean="0">
                <a:latin typeface="+mj-lt"/>
              </a:rPr>
              <a:t>Vzdělávání budoucích lékařů probíhá jak na fakultách, tak i na klinikách. Analogie pro průmysl? Mohou firmy vzít svůj podíl spoluzodpovědnosti za výchovu techniků?</a:t>
            </a: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endParaRPr lang="cs-CZ" dirty="0" smtClean="0">
              <a:latin typeface="+mj-lt"/>
            </a:endParaRP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r>
              <a:rPr lang="cs-CZ" dirty="0" smtClean="0">
                <a:latin typeface="+mj-lt"/>
              </a:rPr>
              <a:t>Aktivní působení odborníků z praxe na VŠ</a:t>
            </a: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endParaRPr lang="cs-CZ" dirty="0" smtClean="0">
              <a:latin typeface="+mj-lt"/>
            </a:endParaRP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r>
              <a:rPr lang="cs-CZ" dirty="0" smtClean="0">
                <a:latin typeface="+mj-lt"/>
              </a:rPr>
              <a:t>Spoluúčast při definování potřebných znalostí absolventa – poradní orgány vedení fakulty</a:t>
            </a:r>
          </a:p>
          <a:p>
            <a:pPr marL="285750" lvl="0" indent="-285750" algn="just">
              <a:lnSpc>
                <a:spcPct val="120000"/>
              </a:lnSpc>
              <a:buFont typeface="Arial"/>
              <a:buChar char="•"/>
            </a:pPr>
            <a:endParaRPr lang="cs-CZ" dirty="0" smtClean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02834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405468"/>
            <a:ext cx="7767109" cy="472069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Čím přilákat </a:t>
            </a:r>
            <a:r>
              <a:rPr lang="cs-CZ" dirty="0" smtClean="0">
                <a:solidFill>
                  <a:srgbClr val="000000"/>
                </a:solidFill>
                <a:latin typeface="Calibri" charset="0"/>
              </a:rPr>
              <a:t>kvalitní studenty </a:t>
            </a:r>
            <a:r>
              <a:rPr lang="cs-CZ" dirty="0">
                <a:solidFill>
                  <a:srgbClr val="000000"/>
                </a:solidFill>
                <a:latin typeface="Calibri" charset="0"/>
              </a:rPr>
              <a:t>zpět </a:t>
            </a:r>
            <a:r>
              <a:rPr lang="cs-CZ" dirty="0" smtClean="0">
                <a:solidFill>
                  <a:srgbClr val="000000"/>
                </a:solidFill>
                <a:latin typeface="Calibri" charset="0"/>
              </a:rPr>
              <a:t>na strojní fakulty?</a:t>
            </a:r>
            <a:endParaRPr lang="cs-CZ" dirty="0">
              <a:solidFill>
                <a:srgbClr val="000000"/>
              </a:solidFill>
              <a:latin typeface="Calibri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Arial" charset="0"/>
              </a:rPr>
              <a:t>Zatraktivnit studijní obory v souladu s požadavky praxe</a:t>
            </a:r>
            <a:endParaRPr lang="cs-CZ" b="1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Zavádění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nových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oborů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výuky</a:t>
            </a:r>
            <a:r>
              <a:rPr lang="en-US" dirty="0">
                <a:solidFill>
                  <a:srgbClr val="000000"/>
                </a:solidFill>
              </a:rPr>
              <a:t> VŠ </a:t>
            </a:r>
            <a:r>
              <a:rPr lang="en-US" dirty="0" err="1">
                <a:solidFill>
                  <a:srgbClr val="000000"/>
                </a:solidFill>
              </a:rPr>
              <a:t>zvýší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zájem</a:t>
            </a:r>
            <a:r>
              <a:rPr lang="en-US" dirty="0">
                <a:solidFill>
                  <a:srgbClr val="000000"/>
                </a:solidFill>
              </a:rPr>
              <a:t> o </a:t>
            </a:r>
            <a:r>
              <a:rPr lang="en-US" dirty="0" err="1">
                <a:solidFill>
                  <a:srgbClr val="000000"/>
                </a:solidFill>
              </a:rPr>
              <a:t>studium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školy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spolupráce</a:t>
            </a:r>
            <a:r>
              <a:rPr lang="en-US" dirty="0">
                <a:solidFill>
                  <a:srgbClr val="000000"/>
                </a:solidFill>
              </a:rPr>
              <a:t> s </a:t>
            </a:r>
            <a:r>
              <a:rPr lang="en-US" dirty="0" err="1">
                <a:solidFill>
                  <a:srgbClr val="000000"/>
                </a:solidFill>
              </a:rPr>
              <a:t>renomovanými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firmami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oborovými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osobnostmi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zvýší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prestiž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školy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zatraktivní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studium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vazba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spolupodíl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odborníků</a:t>
            </a:r>
            <a:r>
              <a:rPr lang="en-US" dirty="0">
                <a:solidFill>
                  <a:srgbClr val="000000"/>
                </a:solidFill>
              </a:rPr>
              <a:t> z </a:t>
            </a:r>
            <a:r>
              <a:rPr lang="en-US" dirty="0" err="1">
                <a:solidFill>
                  <a:srgbClr val="000000"/>
                </a:solidFill>
              </a:rPr>
              <a:t>praxe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kvalitě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absolventa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usnadní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život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firmám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personální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otázce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Konkrétní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říklad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příprava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nového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studijního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oboru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Průmyslové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inženýrství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magisterském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stupni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FS VŠB-TU Ostrava</a:t>
            </a:r>
          </a:p>
          <a:p>
            <a:endParaRPr lang="cs-CZ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6"/>
            <a:ext cx="7272339" cy="4585231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Realita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F</a:t>
            </a:r>
            <a:r>
              <a:rPr lang="en-US" sz="2000" dirty="0" err="1" smtClean="0"/>
              <a:t>irmy</a:t>
            </a:r>
            <a:r>
              <a:rPr lang="en-US" sz="2000" dirty="0" smtClean="0"/>
              <a:t> </a:t>
            </a:r>
            <a:r>
              <a:rPr lang="en-US" sz="2000" dirty="0" err="1"/>
              <a:t>poptávají</a:t>
            </a:r>
            <a:r>
              <a:rPr lang="en-US" sz="2000" dirty="0"/>
              <a:t> </a:t>
            </a:r>
            <a:r>
              <a:rPr lang="en-US" sz="2000" dirty="0" err="1"/>
              <a:t>absolventy</a:t>
            </a:r>
            <a:r>
              <a:rPr lang="en-US" sz="2000" dirty="0"/>
              <a:t>, </a:t>
            </a:r>
            <a:r>
              <a:rPr lang="en-US" sz="2000" dirty="0" err="1"/>
              <a:t>jenž</a:t>
            </a:r>
            <a:r>
              <a:rPr lang="en-US" sz="2000" dirty="0"/>
              <a:t> </a:t>
            </a:r>
            <a:r>
              <a:rPr lang="en-US" sz="2000" dirty="0" err="1"/>
              <a:t>kromě</a:t>
            </a:r>
            <a:r>
              <a:rPr lang="en-US" sz="2000" dirty="0"/>
              <a:t> </a:t>
            </a:r>
            <a:r>
              <a:rPr lang="en-US" sz="2000" dirty="0" err="1"/>
              <a:t>základních</a:t>
            </a:r>
            <a:r>
              <a:rPr lang="en-US" sz="2000" dirty="0"/>
              <a:t> a </a:t>
            </a:r>
            <a:r>
              <a:rPr lang="en-US" sz="2000" dirty="0" err="1"/>
              <a:t>technických</a:t>
            </a:r>
            <a:r>
              <a:rPr lang="en-US" sz="2000" dirty="0"/>
              <a:t> </a:t>
            </a:r>
            <a:r>
              <a:rPr lang="en-US" sz="2000" dirty="0" err="1"/>
              <a:t>znalostí</a:t>
            </a:r>
            <a:r>
              <a:rPr lang="en-US" sz="2000" dirty="0"/>
              <a:t> </a:t>
            </a:r>
            <a:r>
              <a:rPr lang="en-US" sz="2000" dirty="0" err="1"/>
              <a:t>musejí</a:t>
            </a:r>
            <a:r>
              <a:rPr lang="en-US" sz="2000" dirty="0"/>
              <a:t> </a:t>
            </a:r>
            <a:r>
              <a:rPr lang="en-US" sz="2000" dirty="0" err="1"/>
              <a:t>mít</a:t>
            </a:r>
            <a:r>
              <a:rPr lang="en-US" sz="2000" dirty="0"/>
              <a:t> </a:t>
            </a:r>
            <a:r>
              <a:rPr lang="en-US" sz="2000" u="sng" dirty="0" err="1"/>
              <a:t>ekonomické</a:t>
            </a:r>
            <a:r>
              <a:rPr lang="en-US" sz="2000" u="sng" dirty="0"/>
              <a:t>, </a:t>
            </a:r>
            <a:r>
              <a:rPr lang="en-US" sz="2000" u="sng" dirty="0" err="1"/>
              <a:t>manažerské</a:t>
            </a:r>
            <a:r>
              <a:rPr lang="en-US" sz="2000" u="sng" dirty="0"/>
              <a:t> a </a:t>
            </a:r>
            <a:r>
              <a:rPr lang="en-US" sz="2000" u="sng" dirty="0" err="1"/>
              <a:t>prezentační</a:t>
            </a:r>
            <a:r>
              <a:rPr lang="en-US" sz="2000" u="sng" dirty="0"/>
              <a:t> </a:t>
            </a:r>
            <a:r>
              <a:rPr lang="en-US" sz="2000" dirty="0" err="1"/>
              <a:t>dovednosti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Stále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větším</a:t>
            </a:r>
            <a:r>
              <a:rPr lang="en-US" sz="2000" dirty="0"/>
              <a:t>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  <a:r>
              <a:rPr lang="en-US" sz="2000" dirty="0" err="1"/>
              <a:t>firem</a:t>
            </a:r>
            <a:r>
              <a:rPr lang="en-US" sz="2000" dirty="0"/>
              <a:t> </a:t>
            </a:r>
            <a:r>
              <a:rPr lang="en-US" sz="2000" dirty="0" err="1"/>
              <a:t>vznikají</a:t>
            </a:r>
            <a:r>
              <a:rPr lang="en-US" sz="2000" dirty="0"/>
              <a:t> </a:t>
            </a:r>
            <a:r>
              <a:rPr lang="en-US" sz="2000" dirty="0" err="1"/>
              <a:t>pozice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>
                <a:solidFill>
                  <a:srgbClr val="FF0000"/>
                </a:solidFill>
              </a:rPr>
              <a:t>Průmyslový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inženýr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4690533"/>
            <a:ext cx="7272339" cy="1435630"/>
          </a:xfrm>
        </p:spPr>
        <p:txBody>
          <a:bodyPr>
            <a:normAutofit/>
          </a:bodyPr>
          <a:lstStyle/>
          <a:p>
            <a:r>
              <a:rPr lang="en-US" dirty="0" err="1" smtClean="0"/>
              <a:t>Rok</a:t>
            </a:r>
            <a:r>
              <a:rPr lang="en-US" dirty="0" smtClean="0"/>
              <a:t> 2010: </a:t>
            </a:r>
            <a:r>
              <a:rPr lang="en-US" dirty="0" err="1" smtClean="0"/>
              <a:t>Tým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FS ČVUT (prof. </a:t>
            </a:r>
            <a:r>
              <a:rPr lang="en-US" dirty="0" err="1" smtClean="0"/>
              <a:t>Zelenka</a:t>
            </a:r>
            <a:r>
              <a:rPr lang="en-US" dirty="0" smtClean="0"/>
              <a:t>, prof. Freiberg, prof. </a:t>
            </a:r>
            <a:r>
              <a:rPr lang="en-US" dirty="0" err="1" smtClean="0"/>
              <a:t>Marek</a:t>
            </a:r>
            <a:r>
              <a:rPr lang="en-US" dirty="0" smtClean="0"/>
              <a:t>, </a:t>
            </a:r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Dvořák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1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000" y="18919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cs-CZ" dirty="0" smtClean="0">
                <a:latin typeface="Calibri" panose="020F0502020204030204" pitchFamily="34" charset="0"/>
              </a:rPr>
              <a:t>¨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1371600" y="102834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601" y="440267"/>
            <a:ext cx="7112000" cy="563231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cs-CZ" dirty="0" smtClean="0"/>
              <a:t>Průmyslové inženýrství je obor</a:t>
            </a:r>
            <a:r>
              <a:rPr lang="cs-CZ" dirty="0"/>
              <a:t>, který </a:t>
            </a:r>
            <a:r>
              <a:rPr lang="cs-CZ" dirty="0">
                <a:solidFill>
                  <a:srgbClr val="DA1F28"/>
                </a:solidFill>
              </a:rPr>
              <a:t>integruje a aplikuje vědecké poznatky </a:t>
            </a:r>
            <a:r>
              <a:rPr lang="cs-CZ" dirty="0"/>
              <a:t>techniky, ekonomiky a managementu </a:t>
            </a:r>
            <a:r>
              <a:rPr lang="cs-CZ" dirty="0">
                <a:solidFill>
                  <a:srgbClr val="DA1F28"/>
                </a:solidFill>
              </a:rPr>
              <a:t>s cílem </a:t>
            </a:r>
            <a:r>
              <a:rPr lang="cs-CZ" dirty="0"/>
              <a:t>flexibilně a efektivně </a:t>
            </a:r>
            <a:r>
              <a:rPr lang="cs-CZ" dirty="0">
                <a:solidFill>
                  <a:srgbClr val="DA1F28"/>
                </a:solidFill>
              </a:rPr>
              <a:t>reagovat na potřeby podnikatelské reality.</a:t>
            </a:r>
          </a:p>
          <a:p>
            <a:endParaRPr lang="cs-CZ" b="1" dirty="0" smtClean="0">
              <a:latin typeface="Calibri" charset="0"/>
            </a:endParaRPr>
          </a:p>
          <a:p>
            <a:endParaRPr lang="cs-CZ" b="1" dirty="0">
              <a:latin typeface="Calibri" charset="0"/>
            </a:endParaRPr>
          </a:p>
          <a:p>
            <a:endParaRPr lang="cs-CZ" b="1" dirty="0" smtClean="0">
              <a:latin typeface="Calibri" charset="0"/>
            </a:endParaRPr>
          </a:p>
          <a:p>
            <a:endParaRPr lang="cs-CZ" b="1" dirty="0">
              <a:latin typeface="Calibri" charset="0"/>
            </a:endParaRPr>
          </a:p>
          <a:p>
            <a:endParaRPr lang="cs-CZ" b="1" dirty="0" smtClean="0">
              <a:latin typeface="Calibri" charset="0"/>
            </a:endParaRPr>
          </a:p>
          <a:p>
            <a:endParaRPr lang="cs-CZ" b="1" dirty="0">
              <a:latin typeface="Calibri" charset="0"/>
            </a:endParaRPr>
          </a:p>
          <a:p>
            <a:endParaRPr lang="cs-CZ" b="1" dirty="0" smtClean="0">
              <a:latin typeface="Calibri" charset="0"/>
            </a:endParaRPr>
          </a:p>
          <a:p>
            <a:endParaRPr lang="cs-CZ" b="1" dirty="0" smtClean="0">
              <a:latin typeface="Calibri" charset="0"/>
            </a:endParaRPr>
          </a:p>
          <a:p>
            <a:endParaRPr lang="cs-CZ" b="1" dirty="0">
              <a:latin typeface="Calibri" charset="0"/>
            </a:endParaRPr>
          </a:p>
          <a:p>
            <a:endParaRPr lang="cs-CZ" b="1" dirty="0" smtClean="0">
              <a:latin typeface="Calibri" charset="0"/>
            </a:endParaRPr>
          </a:p>
          <a:p>
            <a:endParaRPr lang="cs-CZ" b="1" dirty="0">
              <a:latin typeface="Calibri" charset="0"/>
            </a:endParaRPr>
          </a:p>
          <a:p>
            <a:endParaRPr lang="cs-CZ" b="1" dirty="0" smtClean="0">
              <a:latin typeface="Calibri" charset="0"/>
            </a:endParaRPr>
          </a:p>
          <a:p>
            <a:r>
              <a:rPr lang="cs-CZ" b="1" dirty="0" smtClean="0">
                <a:latin typeface="Calibri" charset="0"/>
              </a:rPr>
              <a:t>Profil </a:t>
            </a:r>
            <a:r>
              <a:rPr lang="cs-CZ" b="1" dirty="0">
                <a:latin typeface="Calibri" charset="0"/>
              </a:rPr>
              <a:t>absolventa PI</a:t>
            </a:r>
            <a:endParaRPr lang="cs-CZ" dirty="0">
              <a:latin typeface="Calibri" charset="0"/>
            </a:endParaRPr>
          </a:p>
          <a:p>
            <a:r>
              <a:rPr lang="cs-CZ" dirty="0">
                <a:latin typeface="Calibri" charset="0"/>
              </a:rPr>
              <a:t>Průmyslový inženýr analyzuje produkt z hlediska celého jeho životního cyklu a aplikuje zásady integrovaného vývoje produktu. Je schopen týmové práce, implementovat a řídit náročné podnikové procesy včetně jejich změn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29439" r="23739" b="2486"/>
          <a:stretch/>
        </p:blipFill>
        <p:spPr bwMode="auto">
          <a:xfrm>
            <a:off x="2647652" y="1397675"/>
            <a:ext cx="4650615" cy="321003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102834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Calibri" charset="0"/>
              </a:rPr>
              <a:t>Uplatnění absolventa oboru průmyslového inženýrství:</a:t>
            </a:r>
          </a:p>
          <a:p>
            <a:endParaRPr lang="cs-CZ" dirty="0">
              <a:latin typeface="Calibri" charset="0"/>
            </a:endParaRPr>
          </a:p>
          <a:p>
            <a:r>
              <a:rPr lang="cs-CZ" dirty="0">
                <a:latin typeface="Calibri" charset="0"/>
              </a:rPr>
              <a:t>Technicko-organizační příprava výroby</a:t>
            </a:r>
          </a:p>
          <a:p>
            <a:r>
              <a:rPr lang="cs-CZ" dirty="0">
                <a:latin typeface="Calibri" charset="0"/>
              </a:rPr>
              <a:t>Průmyslová logistika</a:t>
            </a:r>
          </a:p>
          <a:p>
            <a:r>
              <a:rPr lang="cs-CZ" dirty="0">
                <a:latin typeface="Calibri" charset="0"/>
              </a:rPr>
              <a:t>Řízení inovací a projektů</a:t>
            </a:r>
          </a:p>
          <a:p>
            <a:r>
              <a:rPr lang="cs-CZ" dirty="0">
                <a:latin typeface="Calibri" charset="0"/>
              </a:rPr>
              <a:t>Řízení a plánování výroby</a:t>
            </a:r>
          </a:p>
          <a:p>
            <a:r>
              <a:rPr lang="cs-CZ" dirty="0">
                <a:latin typeface="Calibri" charset="0"/>
              </a:rPr>
              <a:t>Management kvality výroby</a:t>
            </a:r>
          </a:p>
          <a:p>
            <a:r>
              <a:rPr lang="cs-CZ" dirty="0">
                <a:latin typeface="Calibri" charset="0"/>
              </a:rPr>
              <a:t>Controlling procesů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Tištěn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cs-CZ" dirty="0" smtClean="0"/>
              <a:t>a</a:t>
            </a:r>
            <a:endParaRPr lang="en-US" dirty="0"/>
          </a:p>
        </p:txBody>
      </p:sp>
      <p:pic>
        <p:nvPicPr>
          <p:cNvPr id="4" name="Content Placeholder 3" descr="Prezentace_obr_0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11706" r="8273" b="17938"/>
          <a:stretch/>
        </p:blipFill>
        <p:spPr>
          <a:xfrm>
            <a:off x="647909" y="1613646"/>
            <a:ext cx="8285761" cy="5003054"/>
          </a:xfrm>
        </p:spPr>
      </p:pic>
      <p:sp>
        <p:nvSpPr>
          <p:cNvPr id="5" name="TextBox 4"/>
          <p:cNvSpPr txBox="1"/>
          <p:nvPr/>
        </p:nvSpPr>
        <p:spPr>
          <a:xfrm>
            <a:off x="7696200" y="1104900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1997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poptávka z průmyslu</a:t>
            </a:r>
            <a:endParaRPr lang="en-US" dirty="0"/>
          </a:p>
          <a:p>
            <a:endParaRPr lang="cs-CZ" sz="400" dirty="0"/>
          </a:p>
          <a:p>
            <a:r>
              <a:rPr lang="cs-CZ" dirty="0"/>
              <a:t>úspěšnost oboru Průmyslové inženýrství (PI) na zahraničních univerzitách</a:t>
            </a:r>
            <a:endParaRPr lang="en-US" dirty="0"/>
          </a:p>
          <a:p>
            <a:endParaRPr lang="cs-CZ" sz="700" dirty="0"/>
          </a:p>
          <a:p>
            <a:r>
              <a:rPr lang="cs-CZ" dirty="0"/>
              <a:t>absence oboru PI v ČR</a:t>
            </a:r>
            <a:endParaRPr lang="en-US" dirty="0"/>
          </a:p>
          <a:p>
            <a:endParaRPr lang="cs-CZ" sz="700" dirty="0"/>
          </a:p>
          <a:p>
            <a:r>
              <a:rPr lang="cs-CZ" dirty="0"/>
              <a:t>vlastní zkušenost s podnikovou praxí</a:t>
            </a:r>
            <a:endParaRPr lang="en-US" dirty="0"/>
          </a:p>
          <a:p>
            <a:endParaRPr lang="cs-CZ" sz="700" dirty="0"/>
          </a:p>
          <a:p>
            <a:r>
              <a:rPr lang="cs-CZ" dirty="0"/>
              <a:t>komerční úspěch soukromých akademií nabízejících vzdělání v oblasti průmyslového inženýrství </a:t>
            </a:r>
            <a:br>
              <a:rPr lang="cs-CZ" dirty="0"/>
            </a:br>
            <a:r>
              <a:rPr lang="cs-CZ" dirty="0"/>
              <a:t>(API – Ing. Frolík, IPA – prof. </a:t>
            </a:r>
            <a:r>
              <a:rPr lang="cs-CZ" dirty="0" err="1" smtClean="0"/>
              <a:t>Košturiak</a:t>
            </a:r>
            <a:r>
              <a:rPr lang="cs-CZ" dirty="0" smtClean="0"/>
              <a:t>, prof. Gregor - Žilina)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situaci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SzPct val="100000"/>
              <a:buFont typeface="+mj-lt"/>
              <a:buAutoNum type="arabicPeriod"/>
            </a:pPr>
            <a:r>
              <a:rPr lang="cs-CZ" dirty="0"/>
              <a:t>vytvoření ideového návrhu studijního oboru Průmyslové inženýrství </a:t>
            </a:r>
            <a:br>
              <a:rPr lang="cs-CZ" dirty="0"/>
            </a:br>
            <a:r>
              <a:rPr lang="cs-CZ" b="1" dirty="0"/>
              <a:t>inspirace</a:t>
            </a:r>
            <a:r>
              <a:rPr lang="cs-CZ" dirty="0"/>
              <a:t> u:</a:t>
            </a:r>
          </a:p>
          <a:p>
            <a:pPr marL="993775" indent="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cs-CZ" dirty="0" err="1"/>
              <a:t>Stanford</a:t>
            </a:r>
            <a:r>
              <a:rPr lang="cs-CZ" dirty="0"/>
              <a:t> University</a:t>
            </a:r>
          </a:p>
          <a:p>
            <a:pPr marL="993775" indent="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cs-CZ" dirty="0"/>
              <a:t>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California</a:t>
            </a:r>
            <a:r>
              <a:rPr lang="cs-CZ" dirty="0"/>
              <a:t>, </a:t>
            </a:r>
            <a:r>
              <a:rPr lang="cs-CZ" dirty="0" err="1"/>
              <a:t>Berkley</a:t>
            </a:r>
            <a:endParaRPr lang="cs-CZ" dirty="0"/>
          </a:p>
          <a:p>
            <a:pPr marL="993775" indent="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cs-CZ" dirty="0"/>
              <a:t>ETH </a:t>
            </a:r>
            <a:r>
              <a:rPr lang="cs-CZ" dirty="0" err="1"/>
              <a:t>Zürich</a:t>
            </a:r>
            <a:endParaRPr lang="cs-CZ" dirty="0"/>
          </a:p>
          <a:p>
            <a:pPr marL="993775" indent="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cs-CZ" dirty="0" err="1"/>
              <a:t>Fraunhofer</a:t>
            </a:r>
            <a:r>
              <a:rPr lang="cs-CZ" dirty="0"/>
              <a:t> Institute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Engineering</a:t>
            </a:r>
            <a:endParaRPr lang="cs-CZ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12" y="3123067"/>
            <a:ext cx="48622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90" y="4054401"/>
            <a:ext cx="486221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33" y="4561333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88" y="5424933"/>
            <a:ext cx="540245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situaci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21160"/>
            <a:ext cx="7272339" cy="528284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</a:t>
            </a:r>
            <a:r>
              <a:rPr lang="cs-CZ" dirty="0" smtClean="0"/>
              <a:t>efinice </a:t>
            </a:r>
            <a:r>
              <a:rPr lang="cs-CZ" dirty="0"/>
              <a:t>profilu absolventa, jeho odborné kompetence a jeho uplatnění v praxi</a:t>
            </a:r>
          </a:p>
          <a:p>
            <a:pPr marL="452628" indent="-342900">
              <a:buSzPct val="100000"/>
            </a:pPr>
            <a:r>
              <a:rPr lang="cs-CZ" dirty="0"/>
              <a:t>O</a:t>
            </a:r>
            <a:r>
              <a:rPr lang="cs-CZ" dirty="0" smtClean="0"/>
              <a:t>slovení </a:t>
            </a:r>
            <a:r>
              <a:rPr lang="cs-CZ" b="1" dirty="0"/>
              <a:t>70-ti</a:t>
            </a:r>
            <a:r>
              <a:rPr lang="cs-CZ" dirty="0"/>
              <a:t> nejvýznamnějších společností z průmyslové výroby, profesních organizací a svazů a akademických pracovišť o vyjádření k předloženému návrhu</a:t>
            </a:r>
          </a:p>
          <a:p>
            <a:pPr marL="109728" indent="0">
              <a:buSzPct val="100000"/>
              <a:buNone/>
            </a:pPr>
            <a:r>
              <a:rPr lang="cs-CZ" dirty="0" smtClean="0"/>
              <a:t>Zpětná </a:t>
            </a:r>
            <a:r>
              <a:rPr lang="cs-CZ" dirty="0"/>
              <a:t>reakce od 46 subjektů </a:t>
            </a:r>
            <a:r>
              <a:rPr lang="cs-CZ" dirty="0" smtClean="0"/>
              <a:t> – tvorba oboru, znalosti absolventa, návrh předmětů, spolupráce s externími subjekty – konzultace, výuka, vybavení laboratoří, ...</a:t>
            </a:r>
          </a:p>
          <a:p>
            <a:pPr marL="109728" indent="0">
              <a:buSzPct val="100000"/>
              <a:buNone/>
            </a:pPr>
            <a:r>
              <a:rPr lang="cs-CZ" dirty="0" smtClean="0"/>
              <a:t>Sestavení detailního plánu 5-ti letého inženýrského studia na FS ČVUT (</a:t>
            </a:r>
            <a:r>
              <a:rPr lang="cs-CZ" dirty="0" err="1" smtClean="0"/>
              <a:t>bs+mgr</a:t>
            </a:r>
            <a:r>
              <a:rPr lang="cs-CZ" dirty="0" smtClean="0"/>
              <a:t>)</a:t>
            </a:r>
          </a:p>
          <a:p>
            <a:pPr marL="109728" indent="0">
              <a:buSzPct val="100000"/>
              <a:buNone/>
            </a:pPr>
            <a:r>
              <a:rPr lang="en-US" dirty="0" err="1"/>
              <a:t>Duben</a:t>
            </a:r>
            <a:r>
              <a:rPr lang="en-US" dirty="0"/>
              <a:t> 2011: </a:t>
            </a:r>
            <a:r>
              <a:rPr lang="en-US" dirty="0" err="1"/>
              <a:t>finalizace</a:t>
            </a:r>
            <a:r>
              <a:rPr lang="en-US" dirty="0"/>
              <a:t> </a:t>
            </a:r>
            <a:r>
              <a:rPr lang="en-US" dirty="0" err="1"/>
              <a:t>návrhu</a:t>
            </a:r>
            <a:r>
              <a:rPr lang="en-US" dirty="0"/>
              <a:t> </a:t>
            </a:r>
            <a:r>
              <a:rPr lang="en-US" dirty="0" err="1"/>
              <a:t>oboru</a:t>
            </a:r>
            <a:r>
              <a:rPr lang="en-US" dirty="0"/>
              <a:t> </a:t>
            </a:r>
            <a:r>
              <a:rPr lang="en-US" dirty="0" smtClean="0"/>
              <a:t>PI</a:t>
            </a:r>
            <a:r>
              <a:rPr lang="cs-CZ" dirty="0" smtClean="0"/>
              <a:t>, prezentace vedení </a:t>
            </a:r>
          </a:p>
          <a:p>
            <a:pPr marL="109728" indent="0">
              <a:buSzPct val="100000"/>
              <a:buNone/>
            </a:pPr>
            <a:r>
              <a:rPr lang="cs-CZ" dirty="0" smtClean="0"/>
              <a:t>(...)</a:t>
            </a:r>
            <a:endParaRPr lang="en-US" dirty="0"/>
          </a:p>
          <a:p>
            <a:pPr marL="109728" indent="0">
              <a:buSzPct val="100000"/>
              <a:buNone/>
            </a:pPr>
            <a:endParaRPr lang="cs-CZ" dirty="0" smtClean="0"/>
          </a:p>
          <a:p>
            <a:pPr marL="109728" indent="0"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174" y="1227101"/>
            <a:ext cx="7272339" cy="1339009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Praha</a:t>
            </a:r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Ostrava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Červen</a:t>
            </a:r>
            <a:r>
              <a:rPr lang="en-US" dirty="0" smtClean="0"/>
              <a:t> 2012 - </a:t>
            </a:r>
            <a:r>
              <a:rPr lang="cs-CZ" dirty="0"/>
              <a:t>Prezentace </a:t>
            </a:r>
            <a:r>
              <a:rPr lang="cs-CZ" dirty="0" smtClean="0"/>
              <a:t>návrhu koncepce </a:t>
            </a:r>
            <a:r>
              <a:rPr lang="cs-CZ" dirty="0"/>
              <a:t>studijního oboru </a:t>
            </a:r>
            <a:r>
              <a:rPr lang="cs-CZ" dirty="0" smtClean="0"/>
              <a:t>na </a:t>
            </a:r>
            <a:r>
              <a:rPr lang="cs-CZ" dirty="0"/>
              <a:t>Kolegiu děkana FS VŠB-TU </a:t>
            </a:r>
            <a:r>
              <a:rPr lang="cs-CZ" dirty="0" smtClean="0"/>
              <a:t>Ostrava</a:t>
            </a:r>
          </a:p>
          <a:p>
            <a:r>
              <a:rPr lang="cs-CZ" dirty="0" smtClean="0"/>
              <a:t>Následná modifikace oboru pro potřeby firem Moravsko-slezského regionu</a:t>
            </a:r>
          </a:p>
          <a:p>
            <a:r>
              <a:rPr lang="cs-CZ" dirty="0" smtClean="0"/>
              <a:t>Průmyslová rada</a:t>
            </a:r>
          </a:p>
          <a:p>
            <a:r>
              <a:rPr lang="cs-CZ" dirty="0" smtClean="0"/>
              <a:t>Magisterský program</a:t>
            </a:r>
          </a:p>
          <a:p>
            <a:r>
              <a:rPr lang="cs-CZ" dirty="0" smtClean="0"/>
              <a:t>Příprava k </a:t>
            </a:r>
            <a:r>
              <a:rPr lang="cs-CZ" dirty="0" err="1" smtClean="0"/>
              <a:t>akretitaci</a:t>
            </a:r>
            <a:endParaRPr lang="cs-CZ" dirty="0"/>
          </a:p>
          <a:p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3789728" y="984785"/>
            <a:ext cx="978408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96" y="274637"/>
            <a:ext cx="8095268" cy="1339009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Závěr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78000" y="18919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02834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5176" y="1397675"/>
            <a:ext cx="7687732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/>
              <a:t>Kdo</a:t>
            </a:r>
            <a:r>
              <a:rPr lang="en-US" sz="6000" dirty="0"/>
              <a:t> </a:t>
            </a:r>
            <a:r>
              <a:rPr lang="en-US" sz="6000" dirty="0" err="1" smtClean="0"/>
              <a:t>chce</a:t>
            </a:r>
            <a:r>
              <a:rPr lang="en-US" sz="6000" dirty="0" smtClean="0"/>
              <a:t>, </a:t>
            </a:r>
            <a:r>
              <a:rPr lang="en-US" sz="6000" dirty="0" err="1"/>
              <a:t>hledá</a:t>
            </a:r>
            <a:r>
              <a:rPr lang="en-US" sz="6000" dirty="0"/>
              <a:t> </a:t>
            </a:r>
            <a:r>
              <a:rPr lang="en-US" sz="6000" dirty="0" err="1" smtClean="0"/>
              <a:t>způsoby</a:t>
            </a:r>
            <a:r>
              <a:rPr lang="en-US" sz="6000" dirty="0"/>
              <a:t>,</a:t>
            </a:r>
          </a:p>
          <a:p>
            <a:pPr algn="ctr"/>
            <a:r>
              <a:rPr lang="en-US" sz="6000" dirty="0" err="1"/>
              <a:t>kdo</a:t>
            </a:r>
            <a:r>
              <a:rPr lang="en-US" sz="6000" dirty="0"/>
              <a:t> </a:t>
            </a:r>
            <a:r>
              <a:rPr lang="en-US" sz="6000" dirty="0" err="1" smtClean="0"/>
              <a:t>nechce</a:t>
            </a:r>
            <a:r>
              <a:rPr lang="en-US" sz="6000" dirty="0" smtClean="0"/>
              <a:t>, </a:t>
            </a:r>
            <a:r>
              <a:rPr lang="en-US" sz="6000" dirty="0" err="1"/>
              <a:t>hledá</a:t>
            </a:r>
            <a:r>
              <a:rPr lang="en-US" sz="6000" dirty="0"/>
              <a:t> </a:t>
            </a:r>
            <a:r>
              <a:rPr lang="en-US" sz="6000" dirty="0" err="1" smtClean="0"/>
              <a:t>důvody</a:t>
            </a:r>
            <a:r>
              <a:rPr lang="en-US" sz="6000" dirty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Jirí</a:t>
            </a:r>
            <a:r>
              <a:rPr lang="en-US" dirty="0" smtClean="0"/>
              <a:t> </a:t>
            </a:r>
            <a:r>
              <a:rPr lang="en-US" dirty="0" err="1" smtClean="0"/>
              <a:t>Hlinovsky</a:t>
            </a:r>
            <a:r>
              <a:rPr lang="en-US" dirty="0" smtClean="0"/>
              <a:t>́ (+21.08.2006)</a:t>
            </a:r>
          </a:p>
          <a:p>
            <a:pPr algn="ctr"/>
            <a:r>
              <a:rPr lang="en-US" dirty="0" err="1" smtClean="0"/>
              <a:t>Významný</a:t>
            </a:r>
            <a:r>
              <a:rPr lang="en-US" dirty="0" smtClean="0"/>
              <a:t> </a:t>
            </a:r>
            <a:r>
              <a:rPr lang="en-US" dirty="0" err="1" smtClean="0"/>
              <a:t>odborník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oblast </a:t>
            </a:r>
            <a:r>
              <a:rPr lang="en-US" dirty="0" err="1" smtClean="0"/>
              <a:t>managementu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Děkuji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1334"/>
            <a:ext cx="7086600" cy="3386666"/>
          </a:xfrm>
        </p:spPr>
        <p:txBody>
          <a:bodyPr/>
          <a:lstStyle/>
          <a:p>
            <a:endParaRPr lang="en-US" dirty="0"/>
          </a:p>
          <a:p>
            <a:r>
              <a:rPr lang="en-US" dirty="0" err="1" smtClean="0"/>
              <a:t>Ing</a:t>
            </a:r>
            <a:r>
              <a:rPr lang="en-US" dirty="0" smtClean="0"/>
              <a:t>. Roman </a:t>
            </a:r>
            <a:r>
              <a:rPr lang="en-US" dirty="0" err="1" smtClean="0"/>
              <a:t>Dvořák</a:t>
            </a:r>
            <a:endParaRPr lang="en-US" dirty="0" smtClean="0"/>
          </a:p>
          <a:p>
            <a:r>
              <a:rPr lang="en-US" dirty="0" smtClean="0"/>
              <a:t>MM publishing</a:t>
            </a:r>
          </a:p>
          <a:p>
            <a:r>
              <a:rPr lang="en-US" u="sng" dirty="0">
                <a:solidFill>
                  <a:srgbClr val="3366FF"/>
                </a:solidFill>
                <a:hlinkClick r:id="rId2"/>
              </a:rPr>
              <a:t>r</a:t>
            </a:r>
            <a:r>
              <a:rPr lang="en-US" u="sng" dirty="0" smtClean="0">
                <a:solidFill>
                  <a:srgbClr val="3366FF"/>
                </a:solidFill>
                <a:hlinkClick r:id="rId2"/>
              </a:rPr>
              <a:t>oman.dvorak@mmspektrum.com</a:t>
            </a:r>
            <a:endParaRPr lang="en-US" u="sng" dirty="0" smtClean="0">
              <a:solidFill>
                <a:srgbClr val="3366FF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Člen</a:t>
            </a:r>
            <a:r>
              <a:rPr lang="en-US" dirty="0" smtClean="0"/>
              <a:t> </a:t>
            </a:r>
            <a:r>
              <a:rPr lang="en-US" dirty="0" err="1" smtClean="0"/>
              <a:t>Inženýrské</a:t>
            </a:r>
            <a:r>
              <a:rPr lang="en-US" dirty="0" smtClean="0"/>
              <a:t> </a:t>
            </a:r>
            <a:r>
              <a:rPr lang="en-US" dirty="0" err="1" smtClean="0"/>
              <a:t>akademie</a:t>
            </a:r>
            <a:r>
              <a:rPr lang="en-US" dirty="0" smtClean="0"/>
              <a:t> ČR</a:t>
            </a:r>
          </a:p>
          <a:p>
            <a:endParaRPr lang="en-US" dirty="0"/>
          </a:p>
          <a:p>
            <a:r>
              <a:rPr lang="en-US" dirty="0" err="1" smtClean="0"/>
              <a:t>Praha</a:t>
            </a:r>
            <a:r>
              <a:rPr lang="en-US" dirty="0" smtClean="0"/>
              <a:t>,  11. </a:t>
            </a:r>
            <a:r>
              <a:rPr lang="en-US" dirty="0" err="1" smtClean="0"/>
              <a:t>listopad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Tištěn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cs-CZ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104900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2008</a:t>
            </a:r>
            <a:endParaRPr lang="en-US" sz="2400" dirty="0"/>
          </a:p>
        </p:txBody>
      </p:sp>
      <p:pic>
        <p:nvPicPr>
          <p:cNvPr id="6" name="Content Placeholder 5" descr="Prezentace_obr_0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9975" r="6527" b="17445"/>
          <a:stretch/>
        </p:blipFill>
        <p:spPr>
          <a:xfrm>
            <a:off x="635002" y="1567083"/>
            <a:ext cx="8305798" cy="5151699"/>
          </a:xfrm>
        </p:spPr>
      </p:pic>
    </p:spTree>
    <p:extLst>
      <p:ext uri="{BB962C8B-B14F-4D97-AF65-F5344CB8AC3E}">
        <p14:creationId xmlns:p14="http://schemas.microsoft.com/office/powerpoint/2010/main" val="13952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Tištěné</a:t>
            </a:r>
            <a:r>
              <a:rPr lang="en-US" dirty="0" smtClean="0"/>
              <a:t> </a:t>
            </a:r>
            <a:r>
              <a:rPr lang="cs-CZ" dirty="0" smtClean="0"/>
              <a:t>odborné </a:t>
            </a:r>
            <a:r>
              <a:rPr lang="en-US" dirty="0" err="1" smtClean="0"/>
              <a:t>publikace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104900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2000</a:t>
            </a:r>
            <a:endParaRPr lang="en-US" sz="2400" dirty="0"/>
          </a:p>
        </p:txBody>
      </p:sp>
      <p:pic>
        <p:nvPicPr>
          <p:cNvPr id="6" name="Content Placeholder 5" descr="Prezentace_obr_0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2196" r="13862" b="18927"/>
          <a:stretch/>
        </p:blipFill>
        <p:spPr>
          <a:xfrm>
            <a:off x="825500" y="1477665"/>
            <a:ext cx="7797800" cy="5255039"/>
          </a:xfrm>
        </p:spPr>
      </p:pic>
    </p:spTree>
    <p:extLst>
      <p:ext uri="{BB962C8B-B14F-4D97-AF65-F5344CB8AC3E}">
        <p14:creationId xmlns:p14="http://schemas.microsoft.com/office/powerpoint/2010/main" val="13952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Tabletové</a:t>
            </a:r>
            <a:r>
              <a:rPr lang="en-US" dirty="0" smtClean="0"/>
              <a:t> </a:t>
            </a:r>
            <a:r>
              <a:rPr lang="en-US" dirty="0" err="1" smtClean="0"/>
              <a:t>publikace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104900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2014</a:t>
            </a:r>
            <a:endParaRPr lang="en-US" sz="2400" dirty="0"/>
          </a:p>
        </p:txBody>
      </p:sp>
      <p:pic>
        <p:nvPicPr>
          <p:cNvPr id="4" name="Content Placeholder 3" descr="Prezentace_obr_0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7971" r="9146" b="20654"/>
          <a:stretch/>
        </p:blipFill>
        <p:spPr>
          <a:xfrm>
            <a:off x="705777" y="1566565"/>
            <a:ext cx="8209623" cy="5205147"/>
          </a:xfrm>
        </p:spPr>
      </p:pic>
    </p:spTree>
    <p:extLst>
      <p:ext uri="{BB962C8B-B14F-4D97-AF65-F5344CB8AC3E}">
        <p14:creationId xmlns:p14="http://schemas.microsoft.com/office/powerpoint/2010/main" val="41331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n-US" dirty="0" err="1" smtClean="0"/>
              <a:t>publikace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1104900"/>
            <a:ext cx="109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2000</a:t>
            </a:r>
            <a:endParaRPr lang="en-US" sz="2400" dirty="0"/>
          </a:p>
        </p:txBody>
      </p:sp>
      <p:pic>
        <p:nvPicPr>
          <p:cNvPr id="6" name="Content Placeholder 5" descr="Prezentace_obr_04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1210" r="7750" b="13988"/>
          <a:stretch/>
        </p:blipFill>
        <p:spPr>
          <a:xfrm>
            <a:off x="596900" y="1566565"/>
            <a:ext cx="8295867" cy="5215038"/>
          </a:xfrm>
        </p:spPr>
      </p:pic>
    </p:spTree>
    <p:extLst>
      <p:ext uri="{BB962C8B-B14F-4D97-AF65-F5344CB8AC3E}">
        <p14:creationId xmlns:p14="http://schemas.microsoft.com/office/powerpoint/2010/main" val="4727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/>
              <a:t>K </a:t>
            </a:r>
            <a:r>
              <a:rPr lang="en-US" sz="6000" dirty="0" err="1"/>
              <a:t>problematice</a:t>
            </a:r>
            <a:r>
              <a:rPr lang="en-US" sz="6000" dirty="0"/>
              <a:t> </a:t>
            </a:r>
            <a:r>
              <a:rPr lang="en-US" sz="6000" dirty="0" err="1"/>
              <a:t>technického</a:t>
            </a:r>
            <a:r>
              <a:rPr lang="en-US" sz="6000" dirty="0"/>
              <a:t> </a:t>
            </a:r>
            <a:r>
              <a:rPr lang="en-US" sz="6000" dirty="0" err="1"/>
              <a:t>vysokého</a:t>
            </a:r>
            <a:r>
              <a:rPr lang="en-US" sz="6000" dirty="0"/>
              <a:t> </a:t>
            </a:r>
            <a:r>
              <a:rPr lang="en-US" sz="6000" dirty="0" err="1"/>
              <a:t>školství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46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1986</TotalTime>
  <Words>1646</Words>
  <Application>Microsoft Office PowerPoint</Application>
  <PresentationFormat>Předvádění na obrazovce (4:3)</PresentationFormat>
  <Paragraphs>545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Tradition</vt:lpstr>
      <vt:lpstr>Jak zvýšit zájem o studium technických oborů na VŠ</vt:lpstr>
      <vt:lpstr>OSNOVA</vt:lpstr>
      <vt:lpstr>Co jsem zač</vt:lpstr>
      <vt:lpstr>Tištěná periodika</vt:lpstr>
      <vt:lpstr>Tištěná periodika</vt:lpstr>
      <vt:lpstr>Tištěné odborné publikace</vt:lpstr>
      <vt:lpstr>Tabletové publikace</vt:lpstr>
      <vt:lpstr>Online publikace</vt:lpstr>
      <vt:lpstr>Prezentace aplikace PowerPoint</vt:lpstr>
      <vt:lpstr>Prezentace aplikace PowerPoint</vt:lpstr>
      <vt:lpstr>Prezentace aplikace PowerPoint</vt:lpstr>
      <vt:lpstr>Prezentace aplikace PowerPoint</vt:lpstr>
      <vt:lpstr>FS ZČU Plzeň</vt:lpstr>
      <vt:lpstr>Absolventi bakalářského stupně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Ministři školství ČR: 1992-součastnost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Spolupráce s praxí</vt:lpstr>
      <vt:lpstr>Prezentace aplikace PowerPoint</vt:lpstr>
      <vt:lpstr>Realita  Firmy poptávají absolventy, jenž kromě základních a technických znalostí musejí mít ekonomické, manažerské a prezentační dovednosti Stále ve větším množství firem vznikají pozice  Průmyslový inženýr </vt:lpstr>
      <vt:lpstr>Prezentace aplikace PowerPoint</vt:lpstr>
      <vt:lpstr>Prezentace aplikace PowerPoint</vt:lpstr>
      <vt:lpstr>Motivace</vt:lpstr>
      <vt:lpstr>Reakce na situaci</vt:lpstr>
      <vt:lpstr>Reakce na situaci</vt:lpstr>
      <vt:lpstr>   Praha          Ostrava</vt:lpstr>
      <vt:lpstr>  Závěr </vt:lpstr>
      <vt:lpstr>Děkuji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Dvorak</dc:creator>
  <cp:lastModifiedBy>siman</cp:lastModifiedBy>
  <cp:revision>57</cp:revision>
  <dcterms:created xsi:type="dcterms:W3CDTF">2014-11-08T16:32:52Z</dcterms:created>
  <dcterms:modified xsi:type="dcterms:W3CDTF">2014-11-13T09:42:10Z</dcterms:modified>
</cp:coreProperties>
</file>