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9" r:id="rId6"/>
  </p:sldMasterIdLst>
  <p:notesMasterIdLst>
    <p:notesMasterId r:id="rId31"/>
  </p:notesMasterIdLst>
  <p:sldIdLst>
    <p:sldId id="256" r:id="rId7"/>
    <p:sldId id="257" r:id="rId8"/>
    <p:sldId id="258" r:id="rId9"/>
    <p:sldId id="292" r:id="rId10"/>
    <p:sldId id="293" r:id="rId11"/>
    <p:sldId id="294" r:id="rId12"/>
    <p:sldId id="296" r:id="rId13"/>
    <p:sldId id="298" r:id="rId14"/>
    <p:sldId id="297" r:id="rId15"/>
    <p:sldId id="303" r:id="rId16"/>
    <p:sldId id="299" r:id="rId17"/>
    <p:sldId id="300" r:id="rId18"/>
    <p:sldId id="301" r:id="rId19"/>
    <p:sldId id="302" r:id="rId20"/>
    <p:sldId id="304" r:id="rId21"/>
    <p:sldId id="307" r:id="rId22"/>
    <p:sldId id="305" r:id="rId23"/>
    <p:sldId id="306" r:id="rId24"/>
    <p:sldId id="309" r:id="rId25"/>
    <p:sldId id="310" r:id="rId26"/>
    <p:sldId id="311" r:id="rId27"/>
    <p:sldId id="308" r:id="rId28"/>
    <p:sldId id="312" r:id="rId29"/>
    <p:sldId id="313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0FB1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5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77B2E9-9384-440A-8358-BE3FF821AA16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C8B0E4-A699-43BE-B486-AC4A50CBA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848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E1B16-FE1A-441E-9837-1BB293F75AEC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610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0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784D39-2436-43EB-A55D-E677FE06B151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438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C0A319-B11B-4EC6-83C5-EDC7E79D409F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413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3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64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064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064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064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064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3A113513-7E1D-4528-9658-3D562AC546DA}" type="slidenum">
              <a:rPr lang="en-GB" altLang="cs-CZ">
                <a:solidFill>
                  <a:prstClr val="black"/>
                </a:solidFill>
              </a:rPr>
              <a:pPr eaLnBrk="1" hangingPunct="1"/>
              <a:t>23</a:t>
            </a:fld>
            <a:endParaRPr lang="en-GB" altLang="cs-CZ">
              <a:solidFill>
                <a:prstClr val="black"/>
              </a:solidFill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64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064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064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064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064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6D8B4CC-8DFE-4A3D-BFEC-4D693C063D69}" type="slidenum">
              <a:rPr lang="en-GB" altLang="cs-CZ">
                <a:solidFill>
                  <a:prstClr val="black"/>
                </a:solidFill>
              </a:rPr>
              <a:pPr eaLnBrk="1" hangingPunct="1"/>
              <a:t>24</a:t>
            </a:fld>
            <a:endParaRPr lang="en-GB" altLang="cs-CZ">
              <a:solidFill>
                <a:prstClr val="black"/>
              </a:solidFill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69F5-5F6B-4F2E-9D01-9633E2338362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C22D1-AB8F-44C0-9C1D-033784781E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5366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69F5-5F6B-4F2E-9D01-9633E2338362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C22D1-AB8F-44C0-9C1D-033784781E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5789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69F5-5F6B-4F2E-9D01-9633E2338362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C22D1-AB8F-44C0-9C1D-033784781E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6942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33BB06-B45C-4AA2-A30D-9F2E84FABCD2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548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4FD711-F5E2-4973-9BE7-5463DA523D06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4289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B9F1F5-C3A7-41B2-931A-FDBD489F6FCE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7345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E9319A-5E82-4CAF-BBD0-B01E826F96D1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7822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A647F9-0C37-4095-A495-F896AE3279EB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5711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F74212-FD07-4D37-BDE2-689BCBD9DE6C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9210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DAE88C-944F-4CB5-976F-11188C22F323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782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5F69EF-7B17-4F50-8991-359893603D14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793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69F5-5F6B-4F2E-9D01-9633E2338362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C22D1-AB8F-44C0-9C1D-033784781E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95817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F1C030-4305-416F-ACC7-9DEABB5C413A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75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9E6205-FE74-42AD-A404-CFE02FDFECCC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8789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F768BD-8822-45E7-9F47-0FF1F314A982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4567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33BB06-B45C-4AA2-A30D-9F2E84FABCD2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0627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4FD711-F5E2-4973-9BE7-5463DA523D06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0557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B9F1F5-C3A7-41B2-931A-FDBD489F6FCE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5688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E9319A-5E82-4CAF-BBD0-B01E826F96D1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5654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A647F9-0C37-4095-A495-F896AE3279EB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2239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F74212-FD07-4D37-BDE2-689BCBD9DE6C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3460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DAE88C-944F-4CB5-976F-11188C22F323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166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69F5-5F6B-4F2E-9D01-9633E2338362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C22D1-AB8F-44C0-9C1D-033784781E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5164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5F69EF-7B17-4F50-8991-359893603D14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0878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F1C030-4305-416F-ACC7-9DEABB5C413A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3893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9E6205-FE74-42AD-A404-CFE02FDFECCC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5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F768BD-8822-45E7-9F47-0FF1F314A982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30678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33BB06-B45C-4AA2-A30D-9F2E84FABCD2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75295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4FD711-F5E2-4973-9BE7-5463DA523D06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5152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B9F1F5-C3A7-41B2-931A-FDBD489F6FCE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4744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E9319A-5E82-4CAF-BBD0-B01E826F96D1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46433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A647F9-0C37-4095-A495-F896AE3279EB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25023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F74212-FD07-4D37-BDE2-689BCBD9DE6C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815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69F5-5F6B-4F2E-9D01-9633E2338362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C22D1-AB8F-44C0-9C1D-033784781E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322699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DAE88C-944F-4CB5-976F-11188C22F323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28663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5F69EF-7B17-4F50-8991-359893603D14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68084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F1C030-4305-416F-ACC7-9DEABB5C413A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45817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9E6205-FE74-42AD-A404-CFE02FDFECCC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75355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F768BD-8822-45E7-9F47-0FF1F314A982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55779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ct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44ECC-C43B-4683-83DC-597C7E6EC877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11/13/2014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1E43A-2694-4E53-8E7E-103F0AD0E61D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1397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29BC9-87DB-4677-BEA3-63A4B62863D3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11/13/2014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F83A2-AA36-4242-9E64-1FF7C227DAA0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54340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A5AD8-AD30-4284-BABC-175BF2EA9DB3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11/13/2014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882BE-5A67-4A14-94BF-E0A265EDC51E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9383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47B54-1794-4204-9F49-48A4B4D7B358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11/13/2014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B3F42-433F-4AF7-82FE-A150D12FA700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01054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9621F-E60D-4FFA-AC31-D7316F823B18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11/13/2014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3B9675-9A7B-427E-8433-5913D34357CB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223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69F5-5F6B-4F2E-9D01-9633E2338362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C22D1-AB8F-44C0-9C1D-033784781E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195165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6B4D3-8E61-43A6-B5DE-15B3E8710B22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11/13/2014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E0967-D72C-49B5-BE8E-2B11CD7BD53C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86222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0200A-9AE3-4E3E-A497-161841069348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11/13/2014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E480F-70A2-4103-B338-64F5627995F3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01030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C522B-D6E0-4612-B58B-2751C899F8A6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11/13/2014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AB8DC-3ACE-41C0-916E-F1F4FC42A1D4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60283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14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15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16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99A55-F149-40C7-9D96-35DA447E60BD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11/13/2014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C880B-80A2-42F0-B2C4-82DD5E872330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18935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ECC8A-D5F3-4F4D-BCBA-8FCFF70CA99D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11/13/2014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D2CE0-6F72-4BE7-B2F8-4B9A1DB60CC8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26658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97624-3BC1-46EB-9A1E-760C5307A62F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11/13/2014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FD228-5E2D-4C10-88A4-906EC1C07079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20244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91932865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ct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44ECC-C43B-4683-83DC-597C7E6EC877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11/13/2014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1E43A-2694-4E53-8E7E-103F0AD0E61D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6525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29BC9-87DB-4677-BEA3-63A4B62863D3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11/13/2014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F83A2-AA36-4242-9E64-1FF7C227DAA0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25057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A5AD8-AD30-4284-BABC-175BF2EA9DB3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11/13/2014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882BE-5A67-4A14-94BF-E0A265EDC51E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695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69F5-5F6B-4F2E-9D01-9633E2338362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C22D1-AB8F-44C0-9C1D-033784781E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1642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47B54-1794-4204-9F49-48A4B4D7B358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11/13/2014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B3F42-433F-4AF7-82FE-A150D12FA700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63221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9621F-E60D-4FFA-AC31-D7316F823B18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11/13/2014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3B9675-9A7B-427E-8433-5913D34357CB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7604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6B4D3-8E61-43A6-B5DE-15B3E8710B22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11/13/2014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E0967-D72C-49B5-BE8E-2B11CD7BD53C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98733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0200A-9AE3-4E3E-A497-161841069348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11/13/2014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E480F-70A2-4103-B338-64F5627995F3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76838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C522B-D6E0-4612-B58B-2751C899F8A6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11/13/2014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AB8DC-3ACE-41C0-916E-F1F4FC42A1D4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79725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14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15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16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99A55-F149-40C7-9D96-35DA447E60BD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11/13/2014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C880B-80A2-42F0-B2C4-82DD5E872330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4311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ECC8A-D5F3-4F4D-BCBA-8FCFF70CA99D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11/13/2014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D2CE0-6F72-4BE7-B2F8-4B9A1DB60CC8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54771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97624-3BC1-46EB-9A1E-760C5307A62F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11/13/2014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FD228-5E2D-4C10-88A4-906EC1C07079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41168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126792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69F5-5F6B-4F2E-9D01-9633E2338362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C22D1-AB8F-44C0-9C1D-033784781E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6069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69F5-5F6B-4F2E-9D01-9633E2338362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C22D1-AB8F-44C0-9C1D-033784781E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9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669F5-5F6B-4F2E-9D01-9633E2338362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C22D1-AB8F-44C0-9C1D-033784781E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3337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slideLayout" Target="../slideLayouts/slideLayout56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8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669F5-5F6B-4F2E-9D01-9633E2338362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C22D1-AB8F-44C0-9C1D-033784781E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9298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Click to edit Master text styles</a:t>
            </a:r>
          </a:p>
          <a:p>
            <a:pPr lvl="1"/>
            <a:r>
              <a:rPr lang="cs-CZ" altLang="cs-CZ" smtClean="0"/>
              <a:t>Second level</a:t>
            </a:r>
          </a:p>
          <a:p>
            <a:pPr lvl="2"/>
            <a:r>
              <a:rPr lang="cs-CZ" altLang="cs-CZ" smtClean="0"/>
              <a:t>Third level</a:t>
            </a:r>
          </a:p>
          <a:p>
            <a:pPr lvl="3"/>
            <a:r>
              <a:rPr lang="cs-CZ" altLang="cs-CZ" smtClean="0"/>
              <a:t>Fourth level</a:t>
            </a:r>
          </a:p>
          <a:p>
            <a:pPr lvl="4"/>
            <a:r>
              <a:rPr lang="cs-CZ" altLang="cs-CZ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Tx/>
              <a:buNone/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4651D12-A302-482C-81C9-E98A4FA7992C}" type="slidenum">
              <a:rPr lang="cs-CZ" alt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596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Click to edit Master text styles</a:t>
            </a:r>
          </a:p>
          <a:p>
            <a:pPr lvl="1"/>
            <a:r>
              <a:rPr lang="cs-CZ" altLang="cs-CZ" smtClean="0"/>
              <a:t>Second level</a:t>
            </a:r>
          </a:p>
          <a:p>
            <a:pPr lvl="2"/>
            <a:r>
              <a:rPr lang="cs-CZ" altLang="cs-CZ" smtClean="0"/>
              <a:t>Third level</a:t>
            </a:r>
          </a:p>
          <a:p>
            <a:pPr lvl="3"/>
            <a:r>
              <a:rPr lang="cs-CZ" altLang="cs-CZ" smtClean="0"/>
              <a:t>Fourth level</a:t>
            </a:r>
          </a:p>
          <a:p>
            <a:pPr lvl="4"/>
            <a:r>
              <a:rPr lang="cs-CZ" altLang="cs-CZ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Tx/>
              <a:buNone/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4651D12-A302-482C-81C9-E98A4FA7992C}" type="slidenum">
              <a:rPr lang="cs-CZ" alt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99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Click to edit Master text styles</a:t>
            </a:r>
          </a:p>
          <a:p>
            <a:pPr lvl="1"/>
            <a:r>
              <a:rPr lang="cs-CZ" altLang="cs-CZ" smtClean="0"/>
              <a:t>Second level</a:t>
            </a:r>
          </a:p>
          <a:p>
            <a:pPr lvl="2"/>
            <a:r>
              <a:rPr lang="cs-CZ" altLang="cs-CZ" smtClean="0"/>
              <a:t>Third level</a:t>
            </a:r>
          </a:p>
          <a:p>
            <a:pPr lvl="3"/>
            <a:r>
              <a:rPr lang="cs-CZ" altLang="cs-CZ" smtClean="0"/>
              <a:t>Fourth level</a:t>
            </a:r>
          </a:p>
          <a:p>
            <a:pPr lvl="4"/>
            <a:r>
              <a:rPr lang="cs-CZ" altLang="cs-CZ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Tx/>
              <a:buNone/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4651D12-A302-482C-81C9-E98A4FA7992C}" type="slidenum">
              <a:rPr lang="cs-CZ" alt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077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text styles</a:t>
            </a:r>
          </a:p>
          <a:p>
            <a:pPr lvl="1"/>
            <a:r>
              <a:rPr lang="en-US" altLang="cs-CZ" smtClean="0"/>
              <a:t>Second level</a:t>
            </a:r>
          </a:p>
          <a:p>
            <a:pPr lvl="2"/>
            <a:r>
              <a:rPr lang="en-US" altLang="cs-CZ" smtClean="0"/>
              <a:t>Third level</a:t>
            </a:r>
          </a:p>
          <a:p>
            <a:pPr lvl="3"/>
            <a:r>
              <a:rPr lang="en-US" altLang="cs-CZ" smtClean="0"/>
              <a:t>Fourth level</a:t>
            </a:r>
          </a:p>
          <a:p>
            <a:pPr lvl="4"/>
            <a:r>
              <a:rPr lang="en-US" altLang="cs-CZ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80ED60E-5827-4229-B453-B14138F12DA7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11/13/2014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5723892-9D11-4CEC-8D40-910FBD902227}" type="slidenum">
              <a:rPr lang="en-US">
                <a:solidFill>
                  <a:srgbClr val="DBF5F9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white"/>
                </a:solidFill>
                <a:latin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white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659531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text styles</a:t>
            </a:r>
          </a:p>
          <a:p>
            <a:pPr lvl="1"/>
            <a:r>
              <a:rPr lang="en-US" altLang="cs-CZ" smtClean="0"/>
              <a:t>Second level</a:t>
            </a:r>
          </a:p>
          <a:p>
            <a:pPr lvl="2"/>
            <a:r>
              <a:rPr lang="en-US" altLang="cs-CZ" smtClean="0"/>
              <a:t>Third level</a:t>
            </a:r>
          </a:p>
          <a:p>
            <a:pPr lvl="3"/>
            <a:r>
              <a:rPr lang="en-US" altLang="cs-CZ" smtClean="0"/>
              <a:t>Fourth level</a:t>
            </a:r>
          </a:p>
          <a:p>
            <a:pPr lvl="4"/>
            <a:r>
              <a:rPr lang="en-US" altLang="cs-CZ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80ED60E-5827-4229-B453-B14138F12DA7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11/13/2014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5723892-9D11-4CEC-8D40-910FBD902227}" type="slidenum">
              <a:rPr lang="en-US">
                <a:solidFill>
                  <a:srgbClr val="DBF5F9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white"/>
                </a:solidFill>
                <a:latin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white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634459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png"/><Relationship Id="rId4" Type="http://schemas.openxmlformats.org/officeDocument/2006/relationships/oleObject" Target="../embeddings/oleObject1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58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png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Témata a výstupy z jednání sekce </a:t>
            </a:r>
            <a:r>
              <a:rPr lang="en-US" b="1" dirty="0" smtClean="0"/>
              <a:t>„Engineering education“</a:t>
            </a:r>
            <a:br>
              <a:rPr lang="en-US" b="1" dirty="0" smtClean="0"/>
            </a:br>
            <a:r>
              <a:rPr lang="cs-CZ" b="1" dirty="0" smtClean="0"/>
              <a:t>na kongresech CHISA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573016"/>
            <a:ext cx="6400800" cy="3048744"/>
          </a:xfrm>
        </p:spPr>
        <p:txBody>
          <a:bodyPr>
            <a:normAutofit fontScale="70000" lnSpcReduction="20000"/>
          </a:bodyPr>
          <a:lstStyle/>
          <a:p>
            <a:r>
              <a:rPr lang="cs-CZ" sz="3800" b="1" dirty="0" smtClean="0">
                <a:solidFill>
                  <a:schemeClr val="tx1"/>
                </a:solidFill>
              </a:rPr>
              <a:t>Josef Koubek</a:t>
            </a:r>
          </a:p>
          <a:p>
            <a:endParaRPr lang="cs-CZ" b="1" dirty="0">
              <a:solidFill>
                <a:srgbClr val="7030A0"/>
              </a:solidFill>
            </a:endParaRPr>
          </a:p>
          <a:p>
            <a:r>
              <a:rPr lang="cs-CZ" sz="5200" b="1" dirty="0" smtClean="0">
                <a:solidFill>
                  <a:srgbClr val="7030A0"/>
                </a:solidFill>
              </a:rPr>
              <a:t>IA ČR</a:t>
            </a:r>
          </a:p>
          <a:p>
            <a:r>
              <a:rPr lang="cs-CZ" b="1" dirty="0" smtClean="0">
                <a:solidFill>
                  <a:srgbClr val="7030A0"/>
                </a:solidFill>
              </a:rPr>
              <a:t>Inženýrská akademie České republiky</a:t>
            </a:r>
          </a:p>
          <a:p>
            <a:r>
              <a:rPr lang="cs-CZ" b="1" dirty="0" smtClean="0">
                <a:solidFill>
                  <a:srgbClr val="7030A0"/>
                </a:solidFill>
              </a:rPr>
              <a:t>a</a:t>
            </a:r>
          </a:p>
          <a:p>
            <a:r>
              <a:rPr lang="cs-CZ" sz="4600" b="1" dirty="0" smtClean="0">
                <a:solidFill>
                  <a:srgbClr val="7030A0"/>
                </a:solidFill>
              </a:rPr>
              <a:t>VŠCHT Praha</a:t>
            </a:r>
          </a:p>
          <a:p>
            <a:r>
              <a:rPr lang="cs-CZ" b="1" dirty="0" smtClean="0">
                <a:solidFill>
                  <a:srgbClr val="7030A0"/>
                </a:solidFill>
              </a:rPr>
              <a:t>Vysoká škola chemicko-technologická v Praze</a:t>
            </a:r>
          </a:p>
          <a:p>
            <a:endParaRPr lang="cs-CZ" dirty="0"/>
          </a:p>
        </p:txBody>
      </p:sp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6639" y="4533550"/>
            <a:ext cx="671910" cy="576064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7237" y="5805264"/>
            <a:ext cx="633413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5094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564904"/>
            <a:ext cx="8712968" cy="136207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„Hostující“ </a:t>
            </a:r>
            <a:r>
              <a:rPr lang="cs-CZ" dirty="0" err="1" smtClean="0"/>
              <a:t>učiteLé</a:t>
            </a:r>
            <a:r>
              <a:rPr lang="cs-CZ" dirty="0" smtClean="0"/>
              <a:t> z (domácí)praxe.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87624" y="260648"/>
            <a:ext cx="7772400" cy="864095"/>
          </a:xfrm>
        </p:spPr>
        <p:txBody>
          <a:bodyPr/>
          <a:lstStyle/>
          <a:p>
            <a:pPr algn="r"/>
            <a:r>
              <a:rPr lang="cs-CZ" b="1" dirty="0" smtClean="0">
                <a:solidFill>
                  <a:srgbClr val="0070C0"/>
                </a:solidFill>
              </a:rPr>
              <a:t>VYBRANÁ TÉMATA Z KONGRESŮ CHISA: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2942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988840"/>
            <a:ext cx="8099177" cy="136207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KVANTITA </a:t>
            </a:r>
            <a:r>
              <a:rPr lang="cs-CZ" b="0" i="1" dirty="0" smtClean="0"/>
              <a:t>versus</a:t>
            </a:r>
            <a:r>
              <a:rPr lang="cs-CZ" dirty="0" smtClean="0"/>
              <a:t> KVALITA </a:t>
            </a:r>
            <a:br>
              <a:rPr lang="cs-CZ" dirty="0" smtClean="0"/>
            </a:br>
            <a:r>
              <a:rPr lang="cs-CZ" dirty="0" smtClean="0"/>
              <a:t>ve výuce a výzkumu na univerzitách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87624" y="260648"/>
            <a:ext cx="7772400" cy="864095"/>
          </a:xfrm>
        </p:spPr>
        <p:txBody>
          <a:bodyPr/>
          <a:lstStyle/>
          <a:p>
            <a:pPr algn="r"/>
            <a:r>
              <a:rPr lang="cs-CZ" b="1" dirty="0" smtClean="0">
                <a:solidFill>
                  <a:srgbClr val="0070C0"/>
                </a:solidFill>
              </a:rPr>
              <a:t>VYBRANÁ TÉMATA Z KONGRESŮ CHISA: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331640" y="4581128"/>
            <a:ext cx="6696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err="1" smtClean="0"/>
              <a:t>Q</a:t>
            </a:r>
            <a:r>
              <a:rPr lang="cs-CZ" sz="4800" baseline="-25000" dirty="0" err="1" smtClean="0"/>
              <a:t>uality</a:t>
            </a:r>
            <a:r>
              <a:rPr lang="cs-CZ" sz="4800" baseline="-25000" dirty="0" smtClean="0"/>
              <a:t> </a:t>
            </a:r>
            <a:r>
              <a:rPr lang="cs-CZ" sz="4800" dirty="0" smtClean="0"/>
              <a:t>x  </a:t>
            </a:r>
            <a:r>
              <a:rPr lang="cs-CZ" sz="4800" dirty="0" err="1" smtClean="0"/>
              <a:t>Q</a:t>
            </a:r>
            <a:r>
              <a:rPr lang="cs-CZ" sz="4800" baseline="-25000" dirty="0" err="1" smtClean="0"/>
              <a:t>uantity</a:t>
            </a:r>
            <a:r>
              <a:rPr lang="cs-CZ" sz="4800" baseline="-25000" dirty="0" smtClean="0"/>
              <a:t>  </a:t>
            </a:r>
            <a:r>
              <a:rPr lang="cs-CZ" sz="4800" dirty="0" smtClean="0"/>
              <a:t>=   </a:t>
            </a:r>
            <a:r>
              <a:rPr lang="cs-CZ" sz="4800" dirty="0" err="1" smtClean="0"/>
              <a:t>const</a:t>
            </a:r>
            <a:r>
              <a:rPr lang="cs-CZ" sz="4800" dirty="0"/>
              <a:t>.</a:t>
            </a:r>
            <a:endParaRPr lang="en-US" sz="4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835696" y="5949280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!!!!!!!!!!!!!!!!!!!!!!!!!!!!!!!!!!!!!!!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86331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780928"/>
            <a:ext cx="7772400" cy="136207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Vyhledávání a pečování </a:t>
            </a:r>
            <a:br>
              <a:rPr lang="cs-CZ" dirty="0" smtClean="0"/>
            </a:br>
            <a:r>
              <a:rPr lang="cs-CZ" dirty="0" smtClean="0"/>
              <a:t>o TALENTOVANÉ STUDENTY.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87624" y="260648"/>
            <a:ext cx="7772400" cy="864095"/>
          </a:xfrm>
        </p:spPr>
        <p:txBody>
          <a:bodyPr/>
          <a:lstStyle/>
          <a:p>
            <a:pPr algn="r"/>
            <a:r>
              <a:rPr lang="cs-CZ" b="1" dirty="0" smtClean="0">
                <a:solidFill>
                  <a:srgbClr val="0070C0"/>
                </a:solidFill>
              </a:rPr>
              <a:t>VYBRANÁ TÉMATA Z KONGRESŮ CHISA: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85543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1916832"/>
            <a:ext cx="7772400" cy="36004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Výuka </a:t>
            </a:r>
            <a:br>
              <a:rPr lang="cs-CZ" dirty="0" smtClean="0"/>
            </a:br>
            <a:r>
              <a:rPr lang="cs-CZ" dirty="0" smtClean="0"/>
              <a:t>v posluchárnách </a:t>
            </a:r>
            <a:br>
              <a:rPr lang="cs-CZ" dirty="0" smtClean="0"/>
            </a:br>
            <a:r>
              <a:rPr lang="cs-CZ" dirty="0" smtClean="0"/>
              <a:t>(v „ZÁKLADNÍCH“ LABORATOŘÍCH) </a:t>
            </a:r>
            <a:br>
              <a:rPr lang="cs-CZ" dirty="0" smtClean="0"/>
            </a:br>
            <a:r>
              <a:rPr lang="cs-CZ" b="0" i="1" dirty="0" smtClean="0"/>
              <a:t>versus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výuka ve výzkumných laboratořích.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87624" y="260648"/>
            <a:ext cx="7772400" cy="864095"/>
          </a:xfrm>
        </p:spPr>
        <p:txBody>
          <a:bodyPr/>
          <a:lstStyle/>
          <a:p>
            <a:pPr algn="r"/>
            <a:r>
              <a:rPr lang="cs-CZ" b="1" dirty="0" smtClean="0">
                <a:solidFill>
                  <a:srgbClr val="0070C0"/>
                </a:solidFill>
              </a:rPr>
              <a:t>VYBRANÁ TÉMATA Z KONGRESŮ CHISA: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84590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852936"/>
            <a:ext cx="8784976" cy="2304256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/>
              <a:t>Smysluplnost </a:t>
            </a:r>
            <a:r>
              <a:rPr lang="cs-CZ" sz="3600" smtClean="0"/>
              <a:t>KOMPATIBILITy 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studijních programů </a:t>
            </a:r>
            <a:br>
              <a:rPr lang="cs-CZ" sz="3600" dirty="0" smtClean="0"/>
            </a:br>
            <a:r>
              <a:rPr lang="cs-CZ" sz="3600" dirty="0" smtClean="0"/>
              <a:t>v rámci rozumně velkých teritorií.</a:t>
            </a:r>
            <a:br>
              <a:rPr lang="cs-CZ" sz="3600" dirty="0" smtClean="0"/>
            </a:br>
            <a:endParaRPr lang="cs-CZ" sz="36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87624" y="260648"/>
            <a:ext cx="7772400" cy="864095"/>
          </a:xfrm>
        </p:spPr>
        <p:txBody>
          <a:bodyPr/>
          <a:lstStyle/>
          <a:p>
            <a:pPr algn="r"/>
            <a:r>
              <a:rPr lang="cs-CZ" b="1" dirty="0" smtClean="0">
                <a:solidFill>
                  <a:srgbClr val="0070C0"/>
                </a:solidFill>
              </a:rPr>
              <a:t>VYBRANÁ TÉMATA Z KONGRESŮ CHISA: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1758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564904"/>
            <a:ext cx="7772400" cy="2736304"/>
          </a:xfrm>
        </p:spPr>
        <p:txBody>
          <a:bodyPr>
            <a:normAutofit/>
          </a:bodyPr>
          <a:lstStyle/>
          <a:p>
            <a:pPr marL="0" indent="0"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sz="4900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87624" y="260648"/>
            <a:ext cx="7772400" cy="864095"/>
          </a:xfrm>
        </p:spPr>
        <p:txBody>
          <a:bodyPr/>
          <a:lstStyle/>
          <a:p>
            <a:pPr algn="r"/>
            <a:r>
              <a:rPr lang="cs-CZ" b="1" dirty="0" smtClean="0">
                <a:solidFill>
                  <a:srgbClr val="0070C0"/>
                </a:solidFill>
              </a:rPr>
              <a:t>VYBRANÁ TÉMATA Z KONGRESŮ CHISA: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620889" y="3244334"/>
            <a:ext cx="4903458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000" b="1" dirty="0" smtClean="0"/>
              <a:t>Fenomén:</a:t>
            </a:r>
          </a:p>
          <a:p>
            <a:pPr algn="ctr"/>
            <a:endParaRPr lang="cs-CZ" sz="4000" b="1" dirty="0" smtClean="0"/>
          </a:p>
          <a:p>
            <a:pPr algn="ctr"/>
            <a:r>
              <a:rPr lang="cs-CZ" sz="4000" b="1" dirty="0" smtClean="0"/>
              <a:t>Prof. </a:t>
            </a:r>
            <a:r>
              <a:rPr lang="cs-CZ" sz="4000" b="1" dirty="0" err="1" smtClean="0"/>
              <a:t>Wood</a:t>
            </a:r>
            <a:r>
              <a:rPr lang="cs-CZ" sz="4000" b="1" dirty="0" smtClean="0"/>
              <a:t> (Austrálie)</a:t>
            </a:r>
          </a:p>
        </p:txBody>
      </p:sp>
    </p:spTree>
    <p:extLst>
      <p:ext uri="{BB962C8B-B14F-4D97-AF65-F5344CB8AC3E}">
        <p14:creationId xmlns:p14="http://schemas.microsoft.com/office/powerpoint/2010/main" val="36153842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564904"/>
            <a:ext cx="7772400" cy="2736304"/>
          </a:xfrm>
        </p:spPr>
        <p:txBody>
          <a:bodyPr>
            <a:normAutofit/>
          </a:bodyPr>
          <a:lstStyle/>
          <a:p>
            <a:pPr marL="0" indent="0"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sz="4900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87624" y="260648"/>
            <a:ext cx="7772400" cy="864095"/>
          </a:xfrm>
        </p:spPr>
        <p:txBody>
          <a:bodyPr/>
          <a:lstStyle/>
          <a:p>
            <a:pPr algn="r"/>
            <a:r>
              <a:rPr lang="cs-CZ" b="1" dirty="0" smtClean="0">
                <a:solidFill>
                  <a:srgbClr val="0070C0"/>
                </a:solidFill>
              </a:rPr>
              <a:t>VYBRANÁ TÉMATA Z KONGRESŮ CHISA: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357973" y="3244334"/>
            <a:ext cx="5429307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000" b="1" dirty="0" smtClean="0"/>
              <a:t>Fenomén:</a:t>
            </a:r>
          </a:p>
          <a:p>
            <a:pPr algn="ctr"/>
            <a:endParaRPr lang="cs-CZ" sz="4000" b="1" dirty="0" smtClean="0"/>
          </a:p>
          <a:p>
            <a:pPr algn="ctr"/>
            <a:r>
              <a:rPr lang="cs-CZ" sz="4000" b="1" dirty="0" smtClean="0"/>
              <a:t>Inženýrské zdělávání </a:t>
            </a:r>
          </a:p>
          <a:p>
            <a:pPr algn="ctr"/>
            <a:r>
              <a:rPr lang="cs-CZ" sz="4000" b="1" dirty="0" smtClean="0"/>
              <a:t>v Čínské lidové republice</a:t>
            </a:r>
          </a:p>
        </p:txBody>
      </p:sp>
    </p:spTree>
    <p:extLst>
      <p:ext uri="{BB962C8B-B14F-4D97-AF65-F5344CB8AC3E}">
        <p14:creationId xmlns:p14="http://schemas.microsoft.com/office/powerpoint/2010/main" val="9139256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564904"/>
            <a:ext cx="7772400" cy="2736304"/>
          </a:xfrm>
        </p:spPr>
        <p:txBody>
          <a:bodyPr>
            <a:normAutofit/>
          </a:bodyPr>
          <a:lstStyle/>
          <a:p>
            <a:pPr marL="0" indent="0"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sz="4900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87624" y="260648"/>
            <a:ext cx="7772400" cy="864095"/>
          </a:xfrm>
        </p:spPr>
        <p:txBody>
          <a:bodyPr/>
          <a:lstStyle/>
          <a:p>
            <a:pPr algn="r"/>
            <a:r>
              <a:rPr lang="cs-CZ" b="1" dirty="0" smtClean="0">
                <a:solidFill>
                  <a:srgbClr val="0070C0"/>
                </a:solidFill>
              </a:rPr>
              <a:t>VYBRANÁ TÉMATA Z KONGRESŮ CHISA: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00584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564904"/>
            <a:ext cx="7772400" cy="2736304"/>
          </a:xfrm>
        </p:spPr>
        <p:txBody>
          <a:bodyPr>
            <a:normAutofit fontScale="90000"/>
          </a:bodyPr>
          <a:lstStyle/>
          <a:p>
            <a:pPr marL="0" indent="0"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sz="4900" dirty="0" smtClean="0"/>
              <a:t> Angličtina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jako jediný jazyk pro výuku inženýrských disciplín.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87624" y="260648"/>
            <a:ext cx="7772400" cy="864095"/>
          </a:xfrm>
        </p:spPr>
        <p:txBody>
          <a:bodyPr/>
          <a:lstStyle/>
          <a:p>
            <a:pPr algn="r"/>
            <a:r>
              <a:rPr lang="cs-CZ" b="1" dirty="0" smtClean="0">
                <a:solidFill>
                  <a:srgbClr val="0070C0"/>
                </a:solidFill>
              </a:rPr>
              <a:t>VYBRANÁ TÉMATA Z KONGRESŮ CHISA: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32068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4000" dirty="0">
                <a:solidFill>
                  <a:srgbClr val="000000"/>
                </a:solidFill>
                <a:cs typeface="Times New Roman" pitchFamily="18" charset="0"/>
              </a:rPr>
              <a:t>	„... </a:t>
            </a:r>
            <a:r>
              <a:rPr lang="en-GB" altLang="cs-CZ" sz="4000" dirty="0">
                <a:solidFill>
                  <a:srgbClr val="0033CC"/>
                </a:solidFill>
                <a:cs typeface="Times New Roman" pitchFamily="18" charset="0"/>
              </a:rPr>
              <a:t>So far, a</a:t>
            </a:r>
            <a:r>
              <a:rPr lang="cs-CZ" altLang="cs-CZ" sz="4000" dirty="0">
                <a:solidFill>
                  <a:srgbClr val="0033CC"/>
                </a:solidFill>
                <a:cs typeface="Times New Roman" pitchFamily="18" charset="0"/>
              </a:rPr>
              <a:t>n</a:t>
            </a:r>
            <a:r>
              <a:rPr lang="en-GB" altLang="cs-CZ" sz="4000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cs-CZ" altLang="cs-CZ" sz="4000" b="1" dirty="0">
                <a:solidFill>
                  <a:srgbClr val="0033CC"/>
                </a:solidFill>
                <a:cs typeface="Times New Roman" pitchFamily="18" charset="0"/>
              </a:rPr>
              <a:t>EIT</a:t>
            </a:r>
            <a:r>
              <a:rPr lang="cs-CZ" altLang="cs-CZ" sz="4000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GB" altLang="cs-CZ" sz="4000" dirty="0">
                <a:solidFill>
                  <a:srgbClr val="0033CC"/>
                </a:solidFill>
                <a:cs typeface="Times New Roman" pitchFamily="18" charset="0"/>
              </a:rPr>
              <a:t>could be a form of organisation performing high level </a:t>
            </a:r>
            <a:r>
              <a:rPr lang="en-GB" altLang="cs-CZ" sz="4000" b="1" dirty="0">
                <a:solidFill>
                  <a:srgbClr val="0033CC"/>
                </a:solidFill>
                <a:cs typeface="Times New Roman" pitchFamily="18" charset="0"/>
              </a:rPr>
              <a:t>education, research and </a:t>
            </a:r>
            <a:r>
              <a:rPr lang="en-GB" altLang="cs-CZ" sz="4000" b="1" dirty="0">
                <a:solidFill>
                  <a:srgbClr val="FF3300"/>
                </a:solidFill>
                <a:cs typeface="Times New Roman" pitchFamily="18" charset="0"/>
              </a:rPr>
              <a:t>innovation</a:t>
            </a:r>
            <a:r>
              <a:rPr lang="en-GB" altLang="cs-CZ" sz="4000" dirty="0">
                <a:solidFill>
                  <a:srgbClr val="0033CC"/>
                </a:solidFill>
                <a:cs typeface="Times New Roman" pitchFamily="18" charset="0"/>
              </a:rPr>
              <a:t> activities, both in some strategic thematic areas and in the field of science and </a:t>
            </a:r>
            <a:r>
              <a:rPr lang="en-GB" altLang="cs-CZ" sz="4000" b="1" dirty="0">
                <a:solidFill>
                  <a:srgbClr val="FF3300"/>
                </a:solidFill>
                <a:cs typeface="Times New Roman" pitchFamily="18" charset="0"/>
              </a:rPr>
              <a:t>innovation</a:t>
            </a:r>
            <a:r>
              <a:rPr lang="en-GB" altLang="cs-CZ" sz="4000" dirty="0">
                <a:solidFill>
                  <a:srgbClr val="0033CC"/>
                </a:solidFill>
                <a:cs typeface="Times New Roman" pitchFamily="18" charset="0"/>
              </a:rPr>
              <a:t> management</a:t>
            </a:r>
            <a:r>
              <a:rPr lang="cs-CZ" altLang="cs-CZ" sz="4000" dirty="0">
                <a:solidFill>
                  <a:srgbClr val="0033CC"/>
                </a:solidFill>
                <a:cs typeface="Times New Roman" pitchFamily="18" charset="0"/>
              </a:rPr>
              <a:t>…“</a:t>
            </a:r>
          </a:p>
          <a:p>
            <a:pPr algn="r">
              <a:lnSpc>
                <a:spcPct val="80000"/>
              </a:lnSpc>
              <a:buFontTx/>
              <a:buNone/>
            </a:pPr>
            <a:r>
              <a:rPr lang="cs-CZ" altLang="cs-CZ" sz="2800" i="1" dirty="0">
                <a:solidFill>
                  <a:srgbClr val="0033CC"/>
                </a:solidFill>
                <a:cs typeface="Times New Roman" pitchFamily="18" charset="0"/>
              </a:rPr>
              <a:t>J.M.B. on </a:t>
            </a:r>
            <a:r>
              <a:rPr lang="cs-CZ" altLang="cs-CZ" sz="2800" i="1" dirty="0" err="1">
                <a:solidFill>
                  <a:srgbClr val="0033CC"/>
                </a:solidFill>
                <a:cs typeface="Times New Roman" pitchFamily="18" charset="0"/>
              </a:rPr>
              <a:t>January</a:t>
            </a:r>
            <a:r>
              <a:rPr lang="cs-CZ" altLang="cs-CZ" sz="2800" i="1" dirty="0">
                <a:solidFill>
                  <a:srgbClr val="0033CC"/>
                </a:solidFill>
                <a:cs typeface="Times New Roman" pitchFamily="18" charset="0"/>
              </a:rPr>
              <a:t> 13th, 2006</a:t>
            </a:r>
            <a:endParaRPr lang="en-GB" altLang="cs-CZ" sz="2800" i="1" dirty="0">
              <a:solidFill>
                <a:srgbClr val="0033CC"/>
              </a:solidFill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en-GB" altLang="cs-CZ" sz="4000" dirty="0">
              <a:solidFill>
                <a:srgbClr val="0033CC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cs-CZ" altLang="cs-CZ" sz="2000" dirty="0">
              <a:solidFill>
                <a:srgbClr val="0033CC"/>
              </a:solidFill>
            </a:endParaRPr>
          </a:p>
        </p:txBody>
      </p:sp>
      <p:pic>
        <p:nvPicPr>
          <p:cNvPr id="609283" name="Picture 3" descr="nav_barroso_hp"/>
          <p:cNvPicPr>
            <a:picLocks noGrp="1" noChangeAspect="1" noChangeArrowheads="1"/>
          </p:cNvPicPr>
          <p:nvPr>
            <p:ph type="title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260350"/>
            <a:ext cx="1096962" cy="15128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5666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6450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Na konci léta 2014 se konal v Praze</a:t>
            </a:r>
            <a:br>
              <a:rPr lang="cs-CZ" dirty="0" smtClean="0"/>
            </a:br>
            <a:r>
              <a:rPr lang="cs-CZ" dirty="0" smtClean="0"/>
              <a:t>41. kongres CHISA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>
                <a:solidFill>
                  <a:srgbClr val="260FB1"/>
                </a:solidFill>
              </a:rPr>
              <a:t>Tradičně byla jedna sekce věnována speciálně tématu</a:t>
            </a:r>
            <a:br>
              <a:rPr lang="cs-CZ" b="1" dirty="0" smtClean="0">
                <a:solidFill>
                  <a:srgbClr val="260FB1"/>
                </a:solidFill>
              </a:rPr>
            </a:br>
            <a:r>
              <a:rPr lang="cs-CZ" b="1" dirty="0" smtClean="0">
                <a:solidFill>
                  <a:srgbClr val="260FB1"/>
                </a:solidFill>
              </a:rPr>
              <a:t>„</a:t>
            </a:r>
            <a:r>
              <a:rPr lang="cs-CZ" b="1" dirty="0" err="1" smtClean="0">
                <a:solidFill>
                  <a:srgbClr val="260FB1"/>
                </a:solidFill>
              </a:rPr>
              <a:t>Engineering</a:t>
            </a:r>
            <a:r>
              <a:rPr lang="cs-CZ" b="1" dirty="0" smtClean="0">
                <a:solidFill>
                  <a:srgbClr val="260FB1"/>
                </a:solidFill>
              </a:rPr>
              <a:t> </a:t>
            </a:r>
            <a:r>
              <a:rPr lang="cs-CZ" b="1" dirty="0" err="1" smtClean="0">
                <a:solidFill>
                  <a:srgbClr val="260FB1"/>
                </a:solidFill>
              </a:rPr>
              <a:t>education</a:t>
            </a:r>
            <a:r>
              <a:rPr lang="cs-CZ" b="1" dirty="0" smtClean="0">
                <a:solidFill>
                  <a:srgbClr val="260FB1"/>
                </a:solidFill>
              </a:rPr>
              <a:t>“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10734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1550" y="0"/>
            <a:ext cx="7970838" cy="6597650"/>
          </a:xfrm>
        </p:spPr>
        <p:txBody>
          <a:bodyPr/>
          <a:lstStyle/>
          <a:p>
            <a:pPr algn="ctr">
              <a:buFontTx/>
              <a:buNone/>
            </a:pPr>
            <a:r>
              <a:rPr lang="cs-CZ" altLang="cs-CZ" sz="4000"/>
              <a:t>	</a:t>
            </a:r>
          </a:p>
          <a:p>
            <a:pPr algn="ctr">
              <a:buFontTx/>
              <a:buNone/>
            </a:pPr>
            <a:r>
              <a:rPr lang="en-GB" altLang="cs-CZ" sz="4800" b="1">
                <a:solidFill>
                  <a:srgbClr val="3366FF"/>
                </a:solidFill>
              </a:rPr>
              <a:t>Is a University </a:t>
            </a:r>
            <a:endParaRPr lang="cs-CZ" altLang="cs-CZ" sz="4800" b="1">
              <a:solidFill>
                <a:srgbClr val="3366FF"/>
              </a:solidFill>
            </a:endParaRPr>
          </a:p>
          <a:p>
            <a:pPr algn="ctr">
              <a:buFontTx/>
              <a:buNone/>
            </a:pPr>
            <a:r>
              <a:rPr lang="en-GB" altLang="cs-CZ" sz="4800" b="1">
                <a:solidFill>
                  <a:srgbClr val="3366FF"/>
                </a:solidFill>
              </a:rPr>
              <a:t>the right</a:t>
            </a:r>
            <a:r>
              <a:rPr lang="cs-CZ" altLang="cs-CZ" sz="4800" b="1">
                <a:solidFill>
                  <a:srgbClr val="3366FF"/>
                </a:solidFill>
              </a:rPr>
              <a:t> </a:t>
            </a:r>
            <a:r>
              <a:rPr lang="en-GB" altLang="cs-CZ" sz="4800" b="1">
                <a:solidFill>
                  <a:srgbClr val="3366FF"/>
                </a:solidFill>
              </a:rPr>
              <a:t> </a:t>
            </a:r>
            <a:endParaRPr lang="cs-CZ" altLang="cs-CZ" sz="4800" b="1">
              <a:solidFill>
                <a:srgbClr val="3366FF"/>
              </a:solidFill>
            </a:endParaRPr>
          </a:p>
          <a:p>
            <a:pPr algn="ctr">
              <a:buFontTx/>
              <a:buNone/>
            </a:pPr>
            <a:r>
              <a:rPr lang="cs-CZ" altLang="cs-CZ" sz="4800" b="1">
                <a:solidFill>
                  <a:srgbClr val="3366FF"/>
                </a:solidFill>
              </a:rPr>
              <a:t>	</a:t>
            </a:r>
            <a:r>
              <a:rPr lang="en-GB" altLang="cs-CZ" sz="4800" b="1">
                <a:solidFill>
                  <a:srgbClr val="3366FF"/>
                </a:solidFill>
              </a:rPr>
              <a:t>or even the best</a:t>
            </a:r>
            <a:r>
              <a:rPr lang="cs-CZ" altLang="cs-CZ" sz="4800" b="1">
                <a:solidFill>
                  <a:srgbClr val="3366FF"/>
                </a:solidFill>
              </a:rPr>
              <a:t> </a:t>
            </a:r>
            <a:r>
              <a:rPr lang="en-GB" altLang="cs-CZ" sz="4800" b="1">
                <a:solidFill>
                  <a:srgbClr val="3366FF"/>
                </a:solidFill>
              </a:rPr>
              <a:t>place </a:t>
            </a:r>
            <a:endParaRPr lang="cs-CZ" altLang="cs-CZ" sz="4800" b="1">
              <a:solidFill>
                <a:srgbClr val="3366FF"/>
              </a:solidFill>
            </a:endParaRPr>
          </a:p>
          <a:p>
            <a:pPr algn="ctr">
              <a:buFontTx/>
              <a:buNone/>
            </a:pPr>
            <a:r>
              <a:rPr lang="en-GB" altLang="cs-CZ" sz="4800" b="1">
                <a:solidFill>
                  <a:srgbClr val="3366FF"/>
                </a:solidFill>
              </a:rPr>
              <a:t>for performing all kinds </a:t>
            </a:r>
            <a:endParaRPr lang="cs-CZ" altLang="cs-CZ" sz="4800" b="1">
              <a:solidFill>
                <a:srgbClr val="3366FF"/>
              </a:solidFill>
            </a:endParaRPr>
          </a:p>
          <a:p>
            <a:pPr algn="ctr">
              <a:buFontTx/>
              <a:buNone/>
            </a:pPr>
            <a:r>
              <a:rPr lang="en-GB" altLang="cs-CZ" sz="4800" b="1">
                <a:solidFill>
                  <a:srgbClr val="3366FF"/>
                </a:solidFill>
              </a:rPr>
              <a:t>of research</a:t>
            </a:r>
            <a:r>
              <a:rPr lang="cs-CZ" altLang="cs-CZ" sz="4800" b="1">
                <a:solidFill>
                  <a:srgbClr val="3366FF"/>
                </a:solidFill>
              </a:rPr>
              <a:t> </a:t>
            </a:r>
            <a:r>
              <a:rPr lang="en-GB" altLang="cs-CZ" sz="4800" b="1">
                <a:solidFill>
                  <a:srgbClr val="3366FF"/>
                </a:solidFill>
              </a:rPr>
              <a:t>including </a:t>
            </a:r>
            <a:endParaRPr lang="cs-CZ" altLang="cs-CZ" sz="4800" b="1">
              <a:solidFill>
                <a:srgbClr val="3366FF"/>
              </a:solidFill>
            </a:endParaRPr>
          </a:p>
          <a:p>
            <a:pPr algn="ctr">
              <a:buFontTx/>
              <a:buNone/>
            </a:pPr>
            <a:r>
              <a:rPr lang="en-GB" altLang="cs-CZ" sz="4800" b="1">
                <a:solidFill>
                  <a:srgbClr val="3366FF"/>
                </a:solidFill>
              </a:rPr>
              <a:t>the implementation steps?</a:t>
            </a:r>
            <a:endParaRPr lang="cs-CZ" altLang="cs-CZ" sz="4800" b="1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13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5434013"/>
          </a:xfrm>
        </p:spPr>
        <p:txBody>
          <a:bodyPr/>
          <a:lstStyle/>
          <a:p>
            <a:pPr algn="ctr">
              <a:buFontTx/>
              <a:buNone/>
            </a:pPr>
            <a:r>
              <a:rPr lang="en-GB" altLang="cs-CZ" sz="6000" i="1">
                <a:solidFill>
                  <a:srgbClr val="0000FF"/>
                </a:solidFill>
              </a:rPr>
              <a:t>Research training</a:t>
            </a:r>
            <a:r>
              <a:rPr lang="en-GB" altLang="cs-CZ" sz="4000"/>
              <a:t> </a:t>
            </a:r>
            <a:endParaRPr lang="cs-CZ" altLang="cs-CZ" sz="4000"/>
          </a:p>
          <a:p>
            <a:pPr algn="ctr">
              <a:buFontTx/>
              <a:buNone/>
            </a:pPr>
            <a:r>
              <a:rPr lang="en-GB" altLang="cs-CZ" sz="4000"/>
              <a:t>should be carried out </a:t>
            </a:r>
            <a:endParaRPr lang="cs-CZ" altLang="cs-CZ" sz="4000"/>
          </a:p>
          <a:p>
            <a:pPr algn="ctr">
              <a:buFontTx/>
              <a:buNone/>
            </a:pPr>
            <a:r>
              <a:rPr lang="en-GB" altLang="cs-CZ" sz="8000" i="1">
                <a:solidFill>
                  <a:srgbClr val="FF3300"/>
                </a:solidFill>
              </a:rPr>
              <a:t>by doing</a:t>
            </a:r>
            <a:r>
              <a:rPr lang="en-GB" altLang="cs-CZ" sz="6000" i="1">
                <a:solidFill>
                  <a:srgbClr val="0000FF"/>
                </a:solidFill>
              </a:rPr>
              <a:t> research</a:t>
            </a:r>
            <a:r>
              <a:rPr lang="en-GB" altLang="cs-CZ" sz="4000"/>
              <a:t> </a:t>
            </a:r>
            <a:endParaRPr lang="cs-CZ" altLang="cs-CZ" sz="4000"/>
          </a:p>
          <a:p>
            <a:pPr algn="ctr">
              <a:buFontTx/>
              <a:buNone/>
            </a:pPr>
            <a:r>
              <a:rPr lang="cs-CZ" altLang="cs-CZ" sz="4000"/>
              <a:t>i</a:t>
            </a:r>
            <a:r>
              <a:rPr lang="en-GB" altLang="cs-CZ" sz="4000"/>
              <a:t>n an appropriate </a:t>
            </a:r>
            <a:endParaRPr lang="cs-CZ" altLang="cs-CZ" sz="4000"/>
          </a:p>
          <a:p>
            <a:pPr algn="ctr">
              <a:buFontTx/>
              <a:buNone/>
            </a:pPr>
            <a:r>
              <a:rPr lang="cs-CZ" altLang="cs-CZ" sz="4000"/>
              <a:t>higher education </a:t>
            </a:r>
            <a:r>
              <a:rPr lang="en-GB" altLang="cs-CZ" sz="4000"/>
              <a:t>environment</a:t>
            </a:r>
            <a:endParaRPr lang="cs-CZ" altLang="cs-CZ" sz="4000"/>
          </a:p>
        </p:txBody>
      </p:sp>
    </p:spTree>
    <p:extLst>
      <p:ext uri="{BB962C8B-B14F-4D97-AF65-F5344CB8AC3E}">
        <p14:creationId xmlns:p14="http://schemas.microsoft.com/office/powerpoint/2010/main" val="3152090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80928"/>
            <a:ext cx="8784976" cy="288032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Data Národních statistických úřadů</a:t>
            </a:r>
            <a:br>
              <a:rPr lang="cs-CZ" dirty="0" smtClean="0"/>
            </a:br>
            <a:r>
              <a:rPr lang="cs-CZ" dirty="0" smtClean="0"/>
              <a:t>DATA EU (EUROSTAT)</a:t>
            </a:r>
            <a:br>
              <a:rPr lang="cs-CZ" dirty="0" smtClean="0"/>
            </a:br>
            <a:r>
              <a:rPr lang="cs-CZ" dirty="0"/>
              <a:t>EUA (</a:t>
            </a:r>
            <a:r>
              <a:rPr lang="cs-CZ" dirty="0" err="1"/>
              <a:t>Trends</a:t>
            </a:r>
            <a:r>
              <a:rPr lang="cs-CZ" dirty="0" smtClean="0"/>
              <a:t>)</a:t>
            </a:r>
            <a:br>
              <a:rPr lang="cs-CZ" dirty="0" smtClean="0"/>
            </a:br>
            <a:r>
              <a:rPr lang="cs-CZ" dirty="0" smtClean="0"/>
              <a:t>OECD (HE At glance)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CHISA </a:t>
            </a:r>
            <a:r>
              <a:rPr lang="cs-CZ" b="0" dirty="0" err="1" smtClean="0"/>
              <a:t>lectures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11560" y="548680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 smtClean="0">
                <a:solidFill>
                  <a:schemeClr val="tx1"/>
                </a:solidFill>
              </a:rPr>
              <a:t>Statistická data</a:t>
            </a:r>
            <a:endParaRPr lang="cs-CZ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354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440" rIns="91440" bIns="45720" anchor="t"/>
          <a:lstStyle/>
          <a:p>
            <a:r>
              <a:rPr lang="en-GB" altLang="cs-CZ" sz="2800" b="1" smtClean="0">
                <a:solidFill>
                  <a:srgbClr val="FF9900"/>
                </a:solidFill>
                <a:latin typeface="Arial" pitchFamily="34" charset="0"/>
              </a:rPr>
              <a:t>Total Applications to Engineering and Technologies by Location</a:t>
            </a:r>
          </a:p>
        </p:txBody>
      </p:sp>
      <p:graphicFrame>
        <p:nvGraphicFramePr>
          <p:cNvPr id="21507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500063" y="1935163"/>
          <a:ext cx="8072437" cy="438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r:id="rId4" imgW="8071804" imgH="4395597" progId="Excel.Chart.8">
                  <p:embed/>
                </p:oleObj>
              </mc:Choice>
              <mc:Fallback>
                <p:oleObj r:id="rId4" imgW="8071804" imgH="4395597" progId="Excel.Char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1935163"/>
                        <a:ext cx="8072437" cy="4389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039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  <a:ln>
            <a:miter lim="800000"/>
            <a:headEnd/>
            <a:tailEnd/>
          </a:ln>
        </p:spPr>
        <p:txBody>
          <a:bodyPr lIns="91440" rIns="91440" bIns="45720" anchor="t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2800" b="1" smtClean="0">
                <a:latin typeface="Arial" charset="0"/>
              </a:rPr>
              <a:t>OECD Engineering Doctoral Graduates</a:t>
            </a:r>
          </a:p>
        </p:txBody>
      </p:sp>
      <p:graphicFrame>
        <p:nvGraphicFramePr>
          <p:cNvPr id="34819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700088" y="977900"/>
          <a:ext cx="8213725" cy="532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r:id="rId4" imgW="8212024" imgH="5322269" progId="Excel.Chart.8">
                  <p:embed/>
                </p:oleObj>
              </mc:Choice>
              <mc:Fallback>
                <p:oleObj r:id="rId4" imgW="8212024" imgH="5322269" progId="Excel.Char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8" y="977900"/>
                        <a:ext cx="8213725" cy="532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835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5904656"/>
          </a:xfrm>
        </p:spPr>
        <p:txBody>
          <a:bodyPr>
            <a:normAutofit/>
          </a:bodyPr>
          <a:lstStyle/>
          <a:p>
            <a:r>
              <a:rPr lang="cs-CZ" dirty="0" smtClean="0"/>
              <a:t>V posledních letech se na kongresech CHISA </a:t>
            </a:r>
            <a:br>
              <a:rPr lang="cs-CZ" dirty="0" smtClean="0"/>
            </a:br>
            <a:r>
              <a:rPr lang="cs-CZ" dirty="0" smtClean="0"/>
              <a:t>věnovala hlavní témata těmto položkám:</a:t>
            </a:r>
            <a:br>
              <a:rPr lang="cs-CZ" dirty="0" smtClean="0"/>
            </a:b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4105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9706" y="332656"/>
            <a:ext cx="8928992" cy="6192688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cs-CZ" sz="3600" b="1" dirty="0" smtClean="0">
                <a:solidFill>
                  <a:srgbClr val="0070C0"/>
                </a:solidFill>
              </a:rPr>
              <a:t>VYBRANÁ TÉMATA Z KONGRESŮ CHISA:</a:t>
            </a:r>
          </a:p>
          <a:p>
            <a:pPr marL="0" indent="0">
              <a:buNone/>
            </a:pPr>
            <a:endParaRPr lang="cs-CZ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3600" dirty="0" smtClean="0"/>
              <a:t>BOLOGNA není žádné dogma !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600" dirty="0" smtClean="0"/>
              <a:t>ELITA versus MASOVOST.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600" dirty="0" smtClean="0"/>
              <a:t>Zkušenosti ze světa se strukturou „BA-MA-PhD“ v inženýrských studijních programech.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600" dirty="0" smtClean="0"/>
              <a:t>METODIKA VÝUKY ve strukturovaných programech.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600" dirty="0" smtClean="0"/>
              <a:t>Rozsah začlenění výzkumně orientované výuky v BA stupni.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600" dirty="0" smtClean="0"/>
              <a:t>MOBILITA nejen osob (studentů a profesorů), ale také mobilita studijních programů.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600" dirty="0" smtClean="0"/>
              <a:t>„Hostující“ učitelé z (domácí) praxe.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600" dirty="0" smtClean="0"/>
              <a:t>KVANTITA versus KVALITA ve výuce a výzkumu na univerzitách.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600" dirty="0" smtClean="0"/>
              <a:t>Vyhledávání a pečování o TALENTOVANÉ STUDENTY.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600" dirty="0" smtClean="0"/>
              <a:t>Výuka v posluchárnách versus výuka ve výzkumných laboratořích.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600" dirty="0" smtClean="0"/>
              <a:t>Smysluplnost KOMPATIBILITY  studijních programů v rámci rozumně velkých teritorií.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600" dirty="0" smtClean="0"/>
              <a:t>Fenomén: Prof. </a:t>
            </a:r>
            <a:r>
              <a:rPr lang="cs-CZ" sz="3600" dirty="0" err="1" smtClean="0"/>
              <a:t>Wood</a:t>
            </a:r>
            <a:r>
              <a:rPr lang="cs-CZ" sz="3600" dirty="0" smtClean="0"/>
              <a:t> (Austrálie)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600" dirty="0" smtClean="0"/>
              <a:t>Fenomén: Inženýrské vzdělávání v Čínské lidové republice.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600" dirty="0" smtClean="0"/>
              <a:t>Angličtina jako jediný jazyk pro výuku inženýrských disciplín.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7065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564904"/>
            <a:ext cx="7772400" cy="1362075"/>
          </a:xfrm>
        </p:spPr>
        <p:txBody>
          <a:bodyPr>
            <a:normAutofit fontScale="90000"/>
          </a:bodyPr>
          <a:lstStyle/>
          <a:p>
            <a:pPr marL="0" indent="0"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BOLOGNA není žádné dogma !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87624" y="260648"/>
            <a:ext cx="7772400" cy="864095"/>
          </a:xfrm>
        </p:spPr>
        <p:txBody>
          <a:bodyPr/>
          <a:lstStyle/>
          <a:p>
            <a:pPr algn="r"/>
            <a:r>
              <a:rPr lang="cs-CZ" b="1" dirty="0" smtClean="0">
                <a:solidFill>
                  <a:srgbClr val="0070C0"/>
                </a:solidFill>
              </a:rPr>
              <a:t>VYBRANÁ TÉMATA Z KONGRESŮ CHISA: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2508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988840"/>
            <a:ext cx="8856984" cy="259228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Zkušenosti ze světa se strukturou </a:t>
            </a:r>
            <a:br>
              <a:rPr lang="cs-CZ" dirty="0" smtClean="0"/>
            </a:br>
            <a:r>
              <a:rPr lang="cs-CZ" dirty="0" smtClean="0"/>
              <a:t>„BA-MA-PhD“ </a:t>
            </a:r>
            <a:br>
              <a:rPr lang="cs-CZ" dirty="0" smtClean="0"/>
            </a:br>
            <a:r>
              <a:rPr lang="cs-CZ" dirty="0" smtClean="0"/>
              <a:t>v inženýrských studijních programech.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87624" y="260648"/>
            <a:ext cx="7772400" cy="864095"/>
          </a:xfrm>
        </p:spPr>
        <p:txBody>
          <a:bodyPr/>
          <a:lstStyle/>
          <a:p>
            <a:pPr algn="r"/>
            <a:r>
              <a:rPr lang="cs-CZ" b="1" dirty="0" smtClean="0">
                <a:solidFill>
                  <a:srgbClr val="0070C0"/>
                </a:solidFill>
              </a:rPr>
              <a:t>VYBRANÁ TÉMATA Z KONGRESŮ CHISA: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5777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132856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METODIKA VÝUKY.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87624" y="260648"/>
            <a:ext cx="7772400" cy="864095"/>
          </a:xfrm>
        </p:spPr>
        <p:txBody>
          <a:bodyPr/>
          <a:lstStyle/>
          <a:p>
            <a:pPr algn="r"/>
            <a:r>
              <a:rPr lang="cs-CZ" b="1" dirty="0" smtClean="0">
                <a:solidFill>
                  <a:srgbClr val="0070C0"/>
                </a:solidFill>
              </a:rPr>
              <a:t>VYBRANÁ TÉMATA Z KONGRESŮ CHISA: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5576" y="5013176"/>
            <a:ext cx="6912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i="1" dirty="0" smtClean="0">
                <a:solidFill>
                  <a:srgbClr val="CC0000"/>
                </a:solidFill>
              </a:rPr>
              <a:t>Škola hrou – NO !!!</a:t>
            </a:r>
            <a:endParaRPr lang="cs-CZ" sz="3200" b="1" i="1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276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852936"/>
            <a:ext cx="7772400" cy="136207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Rozsah začlenění </a:t>
            </a:r>
            <a:br>
              <a:rPr lang="cs-CZ" dirty="0" smtClean="0"/>
            </a:br>
            <a:r>
              <a:rPr lang="cs-CZ" dirty="0" smtClean="0"/>
              <a:t>výzkumně orientované výuky </a:t>
            </a:r>
            <a:br>
              <a:rPr lang="cs-CZ" dirty="0" smtClean="0"/>
            </a:br>
            <a:r>
              <a:rPr lang="cs-CZ" dirty="0" smtClean="0"/>
              <a:t>v BA stupni.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87624" y="260648"/>
            <a:ext cx="7772400" cy="864095"/>
          </a:xfrm>
        </p:spPr>
        <p:txBody>
          <a:bodyPr/>
          <a:lstStyle/>
          <a:p>
            <a:pPr algn="r"/>
            <a:r>
              <a:rPr lang="cs-CZ" b="1" dirty="0" smtClean="0">
                <a:solidFill>
                  <a:srgbClr val="0070C0"/>
                </a:solidFill>
              </a:rPr>
              <a:t>VYBRANÁ TÉMATA Z KONGRESŮ CHISA: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2572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564904"/>
            <a:ext cx="8640960" cy="2304256"/>
          </a:xfrm>
        </p:spPr>
        <p:txBody>
          <a:bodyPr>
            <a:normAutofit/>
          </a:bodyPr>
          <a:lstStyle/>
          <a:p>
            <a:pPr algn="ctr"/>
            <a:r>
              <a:rPr lang="cs-CZ" sz="2800" dirty="0" smtClean="0"/>
              <a:t>MOBILITA nejen osob  (studentů a profesorů), </a:t>
            </a:r>
            <a:br>
              <a:rPr lang="cs-CZ" sz="2800" dirty="0" smtClean="0"/>
            </a:br>
            <a:r>
              <a:rPr lang="cs-CZ" sz="2800" dirty="0" smtClean="0"/>
              <a:t>ale také mobilita studijních programů.</a:t>
            </a: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32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87624" y="260648"/>
            <a:ext cx="7772400" cy="864095"/>
          </a:xfrm>
        </p:spPr>
        <p:txBody>
          <a:bodyPr/>
          <a:lstStyle/>
          <a:p>
            <a:pPr algn="r"/>
            <a:r>
              <a:rPr lang="cs-CZ" b="1" dirty="0" smtClean="0">
                <a:solidFill>
                  <a:srgbClr val="0070C0"/>
                </a:solidFill>
              </a:rPr>
              <a:t>VYBRANÁ TÉMATA Z KONGRESŮ CHISA: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8139682"/>
      </p:ext>
    </p:extLst>
  </p:cSld>
  <p:clrMapOvr>
    <a:masterClrMapping/>
  </p:clrMapOvr>
</p:sld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2171700" marR="0" indent="-34290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AutoNum type="arabicPeriod"/>
          <a:tabLst/>
          <a:defRPr kumimoji="0" lang="cs-CZ" altLang="cs-CZ" sz="1200" b="1" i="0" u="none" strike="noStrike" cap="none" normalizeH="0" baseline="0" smtClean="0">
            <a:ln>
              <a:noFill/>
            </a:ln>
            <a:solidFill>
              <a:srgbClr val="3366FF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2171700" marR="0" indent="-34290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AutoNum type="arabicPeriod"/>
          <a:tabLst/>
          <a:defRPr kumimoji="0" lang="cs-CZ" altLang="cs-CZ" sz="1200" b="1" i="0" u="none" strike="noStrike" cap="none" normalizeH="0" baseline="0" smtClean="0">
            <a:ln>
              <a:noFill/>
            </a:ln>
            <a:solidFill>
              <a:srgbClr val="3366FF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2171700" marR="0" indent="-34290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AutoNum type="arabicPeriod"/>
          <a:tabLst/>
          <a:defRPr kumimoji="0" lang="cs-CZ" altLang="cs-CZ" sz="1200" b="1" i="0" u="none" strike="noStrike" cap="none" normalizeH="0" baseline="0" smtClean="0">
            <a:ln>
              <a:noFill/>
            </a:ln>
            <a:solidFill>
              <a:srgbClr val="3366FF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2171700" marR="0" indent="-34290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AutoNum type="arabicPeriod"/>
          <a:tabLst/>
          <a:defRPr kumimoji="0" lang="cs-CZ" altLang="cs-CZ" sz="1200" b="1" i="0" u="none" strike="noStrike" cap="none" normalizeH="0" baseline="0" smtClean="0">
            <a:ln>
              <a:noFill/>
            </a:ln>
            <a:solidFill>
              <a:srgbClr val="3366FF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2171700" marR="0" indent="-34290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AutoNum type="arabicPeriod"/>
          <a:tabLst/>
          <a:defRPr kumimoji="0" lang="cs-CZ" altLang="cs-CZ" sz="1200" b="1" i="0" u="none" strike="noStrike" cap="none" normalizeH="0" baseline="0" smtClean="0">
            <a:ln>
              <a:noFill/>
            </a:ln>
            <a:solidFill>
              <a:srgbClr val="3366FF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2171700" marR="0" indent="-34290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AutoNum type="arabicPeriod"/>
          <a:tabLst/>
          <a:defRPr kumimoji="0" lang="cs-CZ" altLang="cs-CZ" sz="1200" b="1" i="0" u="none" strike="noStrike" cap="none" normalizeH="0" baseline="0" smtClean="0">
            <a:ln>
              <a:noFill/>
            </a:ln>
            <a:solidFill>
              <a:srgbClr val="3366FF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343</Words>
  <Application>Microsoft Office PowerPoint</Application>
  <PresentationFormat>Předvádění na obrazovce (4:3)</PresentationFormat>
  <Paragraphs>87</Paragraphs>
  <Slides>24</Slides>
  <Notes>5</Notes>
  <HiddenSlides>0</HiddenSlides>
  <MMClips>0</MMClips>
  <ScaleCrop>false</ScaleCrop>
  <HeadingPairs>
    <vt:vector size="6" baseType="variant">
      <vt:variant>
        <vt:lpstr>Motiv</vt:lpstr>
      </vt:variant>
      <vt:variant>
        <vt:i4>6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1" baseType="lpstr">
      <vt:lpstr>Motiv systému Office</vt:lpstr>
      <vt:lpstr>Default Design</vt:lpstr>
      <vt:lpstr>1_Default Design</vt:lpstr>
      <vt:lpstr>2_Default Design</vt:lpstr>
      <vt:lpstr>Flow</vt:lpstr>
      <vt:lpstr>1_Flow</vt:lpstr>
      <vt:lpstr>Graf aplikace Microsoft Excel</vt:lpstr>
      <vt:lpstr>Témata a výstupy z jednání sekce „Engineering education“ na kongresech CHISA</vt:lpstr>
      <vt:lpstr>Na konci léta 2014 se konal v Praze 41. kongres CHISA   Tradičně byla jedna sekce věnována speciálně tématu „Engineering education“  </vt:lpstr>
      <vt:lpstr>V posledních letech se na kongresech CHISA  věnovala hlavní témata těmto položkám:  </vt:lpstr>
      <vt:lpstr>Prezentace aplikace PowerPoint</vt:lpstr>
      <vt:lpstr> BOLOGNA není žádné dogma ! </vt:lpstr>
      <vt:lpstr> Zkušenosti ze světa se strukturou  „BA-MA-PhD“  v inženýrských studijních programech.</vt:lpstr>
      <vt:lpstr>METODIKA VÝUKY.  </vt:lpstr>
      <vt:lpstr>Rozsah začlenění  výzkumně orientované výuky  v BA stupni. </vt:lpstr>
      <vt:lpstr>MOBILITA nejen osob  (studentů a profesorů),  ale také mobilita studijních programů. </vt:lpstr>
      <vt:lpstr> „Hostující“ učiteLé z (domácí)praxe.  </vt:lpstr>
      <vt:lpstr>KVANTITA versus KVALITA  ve výuce a výzkumu na univerzitách</vt:lpstr>
      <vt:lpstr>Vyhledávání a pečování  o TALENTOVANÉ STUDENTY. </vt:lpstr>
      <vt:lpstr>Výuka  v posluchárnách  (v „ZÁKLADNÍCH“ LABORATOŘÍCH)  versus  výuka ve výzkumných laboratořích.</vt:lpstr>
      <vt:lpstr>Smysluplnost KOMPATIBILITy  studijních programů  v rámci rozumně velkých teritorií. </vt:lpstr>
      <vt:lpstr>   </vt:lpstr>
      <vt:lpstr>   </vt:lpstr>
      <vt:lpstr>   </vt:lpstr>
      <vt:lpstr>  Angličtina  jako jediný jazyk pro výuku inženýrských disciplín.  </vt:lpstr>
      <vt:lpstr>Prezentace aplikace PowerPoint</vt:lpstr>
      <vt:lpstr>Prezentace aplikace PowerPoint</vt:lpstr>
      <vt:lpstr>Prezentace aplikace PowerPoint</vt:lpstr>
      <vt:lpstr>Data Národních statistických úřadů DATA EU (EUROSTAT) EUA (Trends) OECD (HE At glance)   CHISA lectures   </vt:lpstr>
      <vt:lpstr>Total Applications to Engineering and Technologies by Location</vt:lpstr>
      <vt:lpstr>OECD Engineering Doctoral Graduates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Témata a výstupy z jednání sekce „Engineering education“ na kongresech CHISA</dc:title>
  <dc:creator>Koubek Josef</dc:creator>
  <cp:lastModifiedBy>siman</cp:lastModifiedBy>
  <cp:revision>41</cp:revision>
  <dcterms:created xsi:type="dcterms:W3CDTF">2014-11-05T16:01:52Z</dcterms:created>
  <dcterms:modified xsi:type="dcterms:W3CDTF">2014-11-13T09:52:07Z</dcterms:modified>
</cp:coreProperties>
</file>