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351" r:id="rId3"/>
    <p:sldId id="352" r:id="rId4"/>
    <p:sldId id="299" r:id="rId5"/>
    <p:sldId id="300" r:id="rId6"/>
    <p:sldId id="338" r:id="rId7"/>
    <p:sldId id="348" r:id="rId8"/>
    <p:sldId id="347" r:id="rId9"/>
    <p:sldId id="301" r:id="rId10"/>
    <p:sldId id="303" r:id="rId11"/>
    <p:sldId id="304" r:id="rId12"/>
    <p:sldId id="339" r:id="rId13"/>
    <p:sldId id="340" r:id="rId14"/>
    <p:sldId id="305" r:id="rId15"/>
    <p:sldId id="316" r:id="rId16"/>
    <p:sldId id="337" r:id="rId17"/>
    <p:sldId id="349" r:id="rId18"/>
    <p:sldId id="335" r:id="rId19"/>
    <p:sldId id="342" r:id="rId20"/>
    <p:sldId id="341" r:id="rId21"/>
    <p:sldId id="350" r:id="rId22"/>
    <p:sldId id="328" r:id="rId23"/>
    <p:sldId id="357" r:id="rId24"/>
    <p:sldId id="353" r:id="rId25"/>
    <p:sldId id="354" r:id="rId26"/>
    <p:sldId id="355" r:id="rId27"/>
    <p:sldId id="358" r:id="rId28"/>
    <p:sldId id="356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410" autoAdjust="0"/>
  </p:normalViewPr>
  <p:slideViewPr>
    <p:cSldViewPr>
      <p:cViewPr>
        <p:scale>
          <a:sx n="100" d="100"/>
          <a:sy n="100" d="100"/>
        </p:scale>
        <p:origin x="-89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5318F-FB9D-46FE-809F-4A81137EF7CB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3D69C-FA12-4D61-B500-036A8ACCEB8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66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99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657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97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413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33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42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940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8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0270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94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45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3046F-9AB3-48DB-A7D9-67443C51FA2E}" type="datetimeFigureOut">
              <a:rPr lang="cs-CZ" smtClean="0"/>
              <a:pPr/>
              <a:t>13.11.2014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E406C-7677-4DDD-8A31-E46D2A5783C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25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microsoft.com/office/2007/relationships/hdphoto" Target="../media/hdphoto4.wdp"/><Relationship Id="rId7" Type="http://schemas.openxmlformats.org/officeDocument/2006/relationships/image" Target="../media/image59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jpeg"/><Relationship Id="rId2" Type="http://schemas.openxmlformats.org/officeDocument/2006/relationships/image" Target="../media/image6.emf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8.jpe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064896" cy="792088"/>
          </a:xfrm>
        </p:spPr>
        <p:txBody>
          <a:bodyPr>
            <a:normAutofit/>
          </a:bodyPr>
          <a:lstStyle/>
          <a:p>
            <a:r>
              <a:rPr lang="cs-CZ" b="1" i="1" dirty="0"/>
              <a:t>Technické školky a vzdělávání od 3 do 99 </a:t>
            </a:r>
            <a:r>
              <a:rPr lang="cs-CZ" b="1" i="1" dirty="0" smtClean="0"/>
              <a:t>let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024" y="2636912"/>
            <a:ext cx="4032448" cy="302433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19872" y="6165304"/>
            <a:ext cx="275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Petr Štěpánek, VUT v Brně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69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Vysoké  školky\Prezentace, konference\Spolupráce roku - soutěž\čin 2013\příhradový\DSCN03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692696"/>
            <a:ext cx="3110685" cy="2332889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9" name="TextovéPole 8"/>
          <p:cNvSpPr txBox="1"/>
          <p:nvPr/>
        </p:nvSpPr>
        <p:spPr>
          <a:xfrm>
            <a:off x="13818" y="6448256"/>
            <a:ext cx="444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ell MT" pitchFamily="18" charset="0"/>
              </a:rPr>
              <a:t>Jak nám příští generace ustelou, tak si lehneme …</a:t>
            </a:r>
            <a:endParaRPr lang="cs-CZ" i="1" dirty="0">
              <a:latin typeface="Bell MT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815634" y="220948"/>
            <a:ext cx="2431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r>
              <a:rPr lang="cs-C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fáze: Představivost</a:t>
            </a:r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2" descr="H:\Vysoké  školky\Prezentace, konference\Spolupráce roku - soutěž\čin 2013\oblouky\DSCN0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61" y="692696"/>
            <a:ext cx="3110519" cy="2332889"/>
          </a:xfrm>
          <a:prstGeom prst="rect">
            <a:avLst/>
          </a:prstGeom>
          <a:ln>
            <a:solidFill>
              <a:srgbClr val="FFFF99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:\Vysoké  školky\Úlohy, témata\Klenby, zdi, krovy\ZŠ-foto, podzim 2012\15.10 Cihly, odlévání\DSCN002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2461" y="3472375"/>
            <a:ext cx="3110519" cy="2332889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22395" y="2987660"/>
            <a:ext cx="181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Obloukové mosty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2987660"/>
            <a:ext cx="81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Klenby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59" y="5733256"/>
            <a:ext cx="73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Domy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499992" y="5733256"/>
            <a:ext cx="281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Kresba do pracovního sešitu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57" y="3489515"/>
            <a:ext cx="3218011" cy="231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F:\Vysoké  školky\Prezentace, konference\Spolupráce roku - soutěž\čin 2013\příhradový\DSCN00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200" y="804678"/>
            <a:ext cx="2399995" cy="1800200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sp>
        <p:nvSpPr>
          <p:cNvPr id="12" name="TextovéPole 11"/>
          <p:cNvSpPr txBox="1"/>
          <p:nvPr/>
        </p:nvSpPr>
        <p:spPr>
          <a:xfrm>
            <a:off x="13818" y="6448256"/>
            <a:ext cx="444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ell MT" pitchFamily="18" charset="0"/>
              </a:rPr>
              <a:t>Jak nám příští generace ustelou, tak si lehneme …</a:t>
            </a:r>
            <a:endParaRPr lang="cs-CZ" i="1" dirty="0">
              <a:latin typeface="Bell MT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815634" y="220948"/>
            <a:ext cx="1762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fáze: Výroba</a:t>
            </a:r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2" descr="H:\Vysoké  školky\Prezentace, konference\Spolupráce roku - soutěž\čin 2013\cihly-domky\DSCN0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843" y="804677"/>
            <a:ext cx="2984602" cy="2238451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:\Vysoké  školky\Prezentace, konference\Spolupráce roku - soutěž\čin 2013\cihly-domky\DSCN005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796278"/>
            <a:ext cx="2984602" cy="2238451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:\Vysoké  školky\Úlohy, témata\Klenby, zdi, krovy\ZŠ-foto, podzim 2012\2.11 Krovy, domy\DSCN003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452" y="3439353"/>
            <a:ext cx="3273931" cy="2455448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429000"/>
            <a:ext cx="3528392" cy="250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15634" y="220948"/>
            <a:ext cx="2695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r>
              <a:rPr lang="cs-C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fáze: Technický prvek</a:t>
            </a:r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3203847" y="1157164"/>
            <a:ext cx="2714415" cy="2425144"/>
            <a:chOff x="3203847" y="1157164"/>
            <a:chExt cx="2714415" cy="2425144"/>
          </a:xfrm>
        </p:grpSpPr>
        <p:pic>
          <p:nvPicPr>
            <p:cNvPr id="8" name="Picture 5" descr="H:\Vysoké  školky\Prezentace, konference\Spolupráce roku - soutěž\čin 2013\oblouky\Brno-20130116-00120.jpg"/>
            <p:cNvPicPr>
              <a:picLocks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3848" y="1157164"/>
              <a:ext cx="2714414" cy="2111726"/>
            </a:xfrm>
            <a:prstGeom prst="rect">
              <a:avLst/>
            </a:prstGeom>
            <a:ln>
              <a:noFill/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3203847" y="3212976"/>
              <a:ext cx="18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Proč drží oblouk ?</a:t>
              </a:r>
              <a:endParaRPr lang="cs-CZ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381352" y="403531"/>
            <a:ext cx="2062769" cy="6121813"/>
            <a:chOff x="6381352" y="403531"/>
            <a:chExt cx="2062769" cy="6121813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1352" y="2331480"/>
              <a:ext cx="1992533" cy="1494400"/>
            </a:xfrm>
            <a:prstGeom prst="rect">
              <a:avLst/>
            </a:prstGeom>
          </p:spPr>
        </p:pic>
        <p:pic>
          <p:nvPicPr>
            <p:cNvPr id="1026" name="Picture 2" descr="D:\pracovní\inzerce a dokumenty\SN4-14 (TŠ)\foto\11a-každá úloha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353" y="801544"/>
              <a:ext cx="2007071" cy="150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6388622" y="403531"/>
              <a:ext cx="2055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Co je dimenzování ?</a:t>
              </a:r>
              <a:endParaRPr lang="cs-CZ" dirty="0"/>
            </a:p>
          </p:txBody>
        </p:sp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8622" y="3825880"/>
              <a:ext cx="1992532" cy="1331312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13402" y="5212420"/>
              <a:ext cx="1972724" cy="1312924"/>
            </a:xfrm>
            <a:prstGeom prst="rect">
              <a:avLst/>
            </a:prstGeom>
          </p:spPr>
        </p:pic>
      </p:grpSp>
      <p:sp>
        <p:nvSpPr>
          <p:cNvPr id="17" name="TextovéPole 16"/>
          <p:cNvSpPr txBox="1"/>
          <p:nvPr/>
        </p:nvSpPr>
        <p:spPr>
          <a:xfrm>
            <a:off x="2815634" y="588197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Odpovědi na technické otázky:</a:t>
            </a:r>
            <a:endParaRPr lang="cs-CZ" dirty="0"/>
          </a:p>
        </p:txBody>
      </p:sp>
      <p:grpSp>
        <p:nvGrpSpPr>
          <p:cNvPr id="12" name="Skupina 11"/>
          <p:cNvGrpSpPr/>
          <p:nvPr/>
        </p:nvGrpSpPr>
        <p:grpSpPr>
          <a:xfrm>
            <a:off x="192374" y="1157164"/>
            <a:ext cx="6221028" cy="4969860"/>
            <a:chOff x="192374" y="1157164"/>
            <a:chExt cx="6221028" cy="4969860"/>
          </a:xfrm>
        </p:grpSpPr>
        <p:pic>
          <p:nvPicPr>
            <p:cNvPr id="6" name="Obrázek 5" title="Jak to vypadá pod střechou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2374" y="1157164"/>
              <a:ext cx="2815634" cy="2111726"/>
            </a:xfrm>
            <a:prstGeom prst="rect">
              <a:avLst/>
            </a:prstGeom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072" y="3837809"/>
              <a:ext cx="2815634" cy="1902662"/>
            </a:xfrm>
            <a:prstGeom prst="rect">
              <a:avLst/>
            </a:prstGeom>
          </p:spPr>
        </p:pic>
        <p:sp>
          <p:nvSpPr>
            <p:cNvPr id="13" name="TextovéPole 12"/>
            <p:cNvSpPr txBox="1"/>
            <p:nvPr/>
          </p:nvSpPr>
          <p:spPr>
            <a:xfrm>
              <a:off x="192374" y="3203684"/>
              <a:ext cx="18985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Proč drží střecha ?</a:t>
              </a:r>
              <a:endParaRPr lang="cs-CZ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196150" y="5661248"/>
              <a:ext cx="1852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Co je to stabilita ?</a:t>
              </a:r>
              <a:endParaRPr lang="cs-CZ" dirty="0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203847" y="3837809"/>
              <a:ext cx="2672398" cy="1919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3099803" y="5757692"/>
              <a:ext cx="3313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Jakou funkci má sláma v kotovici?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0731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15634" y="220948"/>
            <a:ext cx="3161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5. fáze: Prezentace výsledků</a:t>
            </a:r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753" y="908720"/>
            <a:ext cx="2309917" cy="17324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3539" y="908720"/>
            <a:ext cx="3046702" cy="17145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908720"/>
            <a:ext cx="2339752" cy="1754814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4" y="2924944"/>
            <a:ext cx="3456384" cy="25922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976" y="2903803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:\Vysoké  školky\Úlohy, témata\Mostní konstrukce\Mosty 2012\promoce v MŠ 2012\fotky\Diplom Honzík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2755" y="3587632"/>
            <a:ext cx="2448271" cy="326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2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Vysoké  školky\Prezentace, konference\Spolupráce roku - soutěž\čin 2013\příhradový\DSCN032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0045" y="1355576"/>
            <a:ext cx="6192688" cy="4735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1835696" y="836712"/>
            <a:ext cx="4714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dirty="0" smtClean="0"/>
              <a:t>Vyrobené modely lze zapojit do hry</a:t>
            </a:r>
            <a:endParaRPr lang="cs-CZ" sz="2400" b="1" i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818" y="6448256"/>
            <a:ext cx="444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ell MT" pitchFamily="18" charset="0"/>
              </a:rPr>
              <a:t>Jak nám příští generace ustelou, tak si lehneme …</a:t>
            </a:r>
            <a:endParaRPr lang="cs-CZ" i="1" dirty="0">
              <a:latin typeface="Bell MT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18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Vysoké  školky\Úlohy, témata\Klenby, zdi, krovy\ZŠ-foto, podzim 2012\2.11 Krovy, domy\DSCN00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400" y="764704"/>
            <a:ext cx="4248233" cy="31861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:\Vysoké  školky\Úlohy, témata\Klenby, zdi, krovy\ZŠ-foto, podzim 2012\Modely-domky\Brno-20121127-0004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4171331"/>
            <a:ext cx="268272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:\Vysoké  školky\Úlohy, témata\Klenby, zdi, krovy\ZŠ-foto, podzim 2012\Modely-domky\Brno-20121127-000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00" y="4149080"/>
            <a:ext cx="273630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:\Vysoké  školky\Prezentace, konference\Filmování leden 2013\Brno-20130116-0010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128" y="4149080"/>
            <a:ext cx="2682724" cy="2012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6588224" y="188640"/>
            <a:ext cx="163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Krovy a střechy</a:t>
            </a:r>
            <a:endParaRPr lang="cs-CZ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23528" y="1958380"/>
            <a:ext cx="18315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smtClean="0"/>
              <a:t>Tady je výsledek.</a:t>
            </a:r>
          </a:p>
          <a:p>
            <a:endParaRPr lang="cs-CZ" b="1" i="1" dirty="0" smtClean="0"/>
          </a:p>
          <a:p>
            <a:endParaRPr lang="cs-CZ" b="1" i="1" dirty="0"/>
          </a:p>
          <a:p>
            <a:endParaRPr lang="cs-CZ" b="1" i="1" dirty="0" smtClean="0"/>
          </a:p>
          <a:p>
            <a:r>
              <a:rPr lang="cs-CZ" b="1" i="1" dirty="0" smtClean="0"/>
              <a:t>Líbí se nám tak,</a:t>
            </a:r>
          </a:p>
          <a:p>
            <a:r>
              <a:rPr lang="cs-CZ" b="1" i="1" dirty="0"/>
              <a:t>ž</a:t>
            </a:r>
            <a:r>
              <a:rPr lang="cs-CZ" b="1" i="1" dirty="0" smtClean="0"/>
              <a:t>e jej umístíme</a:t>
            </a:r>
          </a:p>
          <a:p>
            <a:r>
              <a:rPr lang="cs-CZ" b="1" i="1" dirty="0"/>
              <a:t>n</a:t>
            </a:r>
            <a:r>
              <a:rPr lang="cs-CZ" b="1" i="1" dirty="0" smtClean="0"/>
              <a:t>a naši výstavku.</a:t>
            </a:r>
            <a:endParaRPr lang="cs-CZ" b="1" i="1" dirty="0"/>
          </a:p>
        </p:txBody>
      </p:sp>
      <p:sp>
        <p:nvSpPr>
          <p:cNvPr id="3" name="Šrafovaná šipka doprava 2"/>
          <p:cNvSpPr/>
          <p:nvPr/>
        </p:nvSpPr>
        <p:spPr>
          <a:xfrm>
            <a:off x="2555776" y="1958380"/>
            <a:ext cx="1296144" cy="72008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222318" y="116632"/>
            <a:ext cx="64729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sz="32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sz="3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sz="3200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93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/>
          <p:nvPr/>
        </p:nvSpPr>
        <p:spPr>
          <a:xfrm>
            <a:off x="5010145" y="2779518"/>
            <a:ext cx="91440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5578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Volný tvar 12"/>
          <p:cNvSpPr/>
          <p:nvPr/>
        </p:nvSpPr>
        <p:spPr>
          <a:xfrm>
            <a:off x="3619302" y="1328589"/>
            <a:ext cx="1436563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602"/>
                </a:lnTo>
                <a:lnTo>
                  <a:pt x="1436563" y="310602"/>
                </a:lnTo>
                <a:lnTo>
                  <a:pt x="1436563" y="4557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Volný tvar 13"/>
          <p:cNvSpPr/>
          <p:nvPr/>
        </p:nvSpPr>
        <p:spPr>
          <a:xfrm>
            <a:off x="2182738" y="2779518"/>
            <a:ext cx="957708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602"/>
                </a:lnTo>
                <a:lnTo>
                  <a:pt x="957708" y="310602"/>
                </a:lnTo>
                <a:lnTo>
                  <a:pt x="957708" y="45578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Volný tvar 14"/>
          <p:cNvSpPr/>
          <p:nvPr/>
        </p:nvSpPr>
        <p:spPr>
          <a:xfrm>
            <a:off x="1225029" y="2779518"/>
            <a:ext cx="957708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57708" y="0"/>
                </a:moveTo>
                <a:lnTo>
                  <a:pt x="957708" y="310602"/>
                </a:lnTo>
                <a:lnTo>
                  <a:pt x="0" y="310602"/>
                </a:lnTo>
                <a:lnTo>
                  <a:pt x="0" y="455782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Volný tvar 15"/>
          <p:cNvSpPr/>
          <p:nvPr/>
        </p:nvSpPr>
        <p:spPr>
          <a:xfrm>
            <a:off x="2182738" y="1328589"/>
            <a:ext cx="1436563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436563" y="0"/>
                </a:moveTo>
                <a:lnTo>
                  <a:pt x="1436563" y="310602"/>
                </a:lnTo>
                <a:lnTo>
                  <a:pt x="0" y="310602"/>
                </a:lnTo>
                <a:lnTo>
                  <a:pt x="0" y="4557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Zaoblený obdélník 16"/>
          <p:cNvSpPr/>
          <p:nvPr/>
        </p:nvSpPr>
        <p:spPr>
          <a:xfrm>
            <a:off x="2835721" y="333442"/>
            <a:ext cx="1567160" cy="99514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Volný tvar 17"/>
          <p:cNvSpPr/>
          <p:nvPr/>
        </p:nvSpPr>
        <p:spPr>
          <a:xfrm>
            <a:off x="3009850" y="498864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Polytechnická výchova v MŠ</a:t>
            </a:r>
            <a:endParaRPr lang="cs-CZ" sz="1700" kern="1200" dirty="0"/>
          </a:p>
        </p:txBody>
      </p:sp>
      <p:sp>
        <p:nvSpPr>
          <p:cNvPr id="19" name="Zaoblený obdélník 18"/>
          <p:cNvSpPr/>
          <p:nvPr/>
        </p:nvSpPr>
        <p:spPr>
          <a:xfrm>
            <a:off x="1399158" y="1784371"/>
            <a:ext cx="1567160" cy="99514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Volný tvar 19"/>
          <p:cNvSpPr/>
          <p:nvPr/>
        </p:nvSpPr>
        <p:spPr>
          <a:xfrm>
            <a:off x="1573287" y="1949793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Nové úlohy</a:t>
            </a:r>
            <a:endParaRPr lang="cs-CZ" sz="1700" kern="1200" dirty="0"/>
          </a:p>
        </p:txBody>
      </p:sp>
      <p:sp>
        <p:nvSpPr>
          <p:cNvPr id="21" name="Zaoblený obdélník 20"/>
          <p:cNvSpPr/>
          <p:nvPr/>
        </p:nvSpPr>
        <p:spPr>
          <a:xfrm>
            <a:off x="441449" y="3235300"/>
            <a:ext cx="1567160" cy="99514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Volný tvar 21"/>
          <p:cNvSpPr/>
          <p:nvPr/>
        </p:nvSpPr>
        <p:spPr>
          <a:xfrm>
            <a:off x="615578" y="3400722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Podpora z projektů</a:t>
            </a:r>
            <a:endParaRPr lang="cs-CZ" sz="1700" kern="1200" dirty="0"/>
          </a:p>
        </p:txBody>
      </p:sp>
      <p:sp>
        <p:nvSpPr>
          <p:cNvPr id="23" name="Zaoblený obdélník 22"/>
          <p:cNvSpPr/>
          <p:nvPr/>
        </p:nvSpPr>
        <p:spPr>
          <a:xfrm>
            <a:off x="2356867" y="3235300"/>
            <a:ext cx="1567160" cy="995146"/>
          </a:xfrm>
          <a:prstGeom prst="roundRect">
            <a:avLst>
              <a:gd name="adj" fmla="val 1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Volný tvar 23"/>
          <p:cNvSpPr/>
          <p:nvPr/>
        </p:nvSpPr>
        <p:spPr>
          <a:xfrm>
            <a:off x="2530996" y="3400722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Podpora z firem</a:t>
            </a:r>
            <a:endParaRPr lang="cs-CZ" sz="1700" kern="1200" dirty="0"/>
          </a:p>
        </p:txBody>
      </p:sp>
      <p:sp>
        <p:nvSpPr>
          <p:cNvPr id="25" name="Zaoblený obdélník 24"/>
          <p:cNvSpPr/>
          <p:nvPr/>
        </p:nvSpPr>
        <p:spPr>
          <a:xfrm>
            <a:off x="4272285" y="1784371"/>
            <a:ext cx="1567160" cy="995146"/>
          </a:xfrm>
          <a:prstGeom prst="roundRect">
            <a:avLst>
              <a:gd name="adj" fmla="val 1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Volný tvar 25"/>
          <p:cNvSpPr/>
          <p:nvPr/>
        </p:nvSpPr>
        <p:spPr>
          <a:xfrm>
            <a:off x="4446414" y="1949793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Aplikace v MŠ</a:t>
            </a:r>
            <a:endParaRPr lang="cs-CZ" sz="1700" kern="1200" dirty="0"/>
          </a:p>
        </p:txBody>
      </p:sp>
      <p:sp>
        <p:nvSpPr>
          <p:cNvPr id="27" name="Zaoblený obdélník 26"/>
          <p:cNvSpPr/>
          <p:nvPr/>
        </p:nvSpPr>
        <p:spPr>
          <a:xfrm>
            <a:off x="4272285" y="3235300"/>
            <a:ext cx="1567160" cy="995146"/>
          </a:xfrm>
          <a:prstGeom prst="roundRect">
            <a:avLst>
              <a:gd name="adj" fmla="val 1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Volný tvar 27"/>
          <p:cNvSpPr/>
          <p:nvPr/>
        </p:nvSpPr>
        <p:spPr>
          <a:xfrm>
            <a:off x="4446414" y="3400722"/>
            <a:ext cx="1567160" cy="995146"/>
          </a:xfrm>
          <a:custGeom>
            <a:avLst/>
            <a:gdLst>
              <a:gd name="connsiteX0" fmla="*/ 0 w 1567160"/>
              <a:gd name="connsiteY0" fmla="*/ 99515 h 995146"/>
              <a:gd name="connsiteX1" fmla="*/ 99515 w 1567160"/>
              <a:gd name="connsiteY1" fmla="*/ 0 h 995146"/>
              <a:gd name="connsiteX2" fmla="*/ 1467645 w 1567160"/>
              <a:gd name="connsiteY2" fmla="*/ 0 h 995146"/>
              <a:gd name="connsiteX3" fmla="*/ 1567160 w 1567160"/>
              <a:gd name="connsiteY3" fmla="*/ 99515 h 995146"/>
              <a:gd name="connsiteX4" fmla="*/ 1567160 w 1567160"/>
              <a:gd name="connsiteY4" fmla="*/ 895631 h 995146"/>
              <a:gd name="connsiteX5" fmla="*/ 1467645 w 1567160"/>
              <a:gd name="connsiteY5" fmla="*/ 995146 h 995146"/>
              <a:gd name="connsiteX6" fmla="*/ 99515 w 1567160"/>
              <a:gd name="connsiteY6" fmla="*/ 995146 h 995146"/>
              <a:gd name="connsiteX7" fmla="*/ 0 w 1567160"/>
              <a:gd name="connsiteY7" fmla="*/ 895631 h 995146"/>
              <a:gd name="connsiteX8" fmla="*/ 0 w 1567160"/>
              <a:gd name="connsiteY8" fmla="*/ 99515 h 99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7160" h="995146">
                <a:moveTo>
                  <a:pt x="0" y="99515"/>
                </a:moveTo>
                <a:cubicBezTo>
                  <a:pt x="0" y="44554"/>
                  <a:pt x="44554" y="0"/>
                  <a:pt x="99515" y="0"/>
                </a:cubicBezTo>
                <a:lnTo>
                  <a:pt x="1467645" y="0"/>
                </a:lnTo>
                <a:cubicBezTo>
                  <a:pt x="1522606" y="0"/>
                  <a:pt x="1567160" y="44554"/>
                  <a:pt x="1567160" y="99515"/>
                </a:cubicBezTo>
                <a:lnTo>
                  <a:pt x="1567160" y="895631"/>
                </a:lnTo>
                <a:cubicBezTo>
                  <a:pt x="1567160" y="950592"/>
                  <a:pt x="1522606" y="995146"/>
                  <a:pt x="1467645" y="995146"/>
                </a:cubicBezTo>
                <a:lnTo>
                  <a:pt x="99515" y="995146"/>
                </a:lnTo>
                <a:cubicBezTo>
                  <a:pt x="44554" y="995146"/>
                  <a:pt x="0" y="950592"/>
                  <a:pt x="0" y="895631"/>
                </a:cubicBezTo>
                <a:lnTo>
                  <a:pt x="0" y="99515"/>
                </a:ln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3917" tIns="93917" rIns="93917" bIns="9391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Pomocí projektů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cs-CZ" sz="1700" kern="1200" dirty="0" smtClean="0"/>
              <a:t>(bez udrž.)</a:t>
            </a:r>
            <a:endParaRPr lang="cs-CZ" sz="1700" kern="1200" dirty="0"/>
          </a:p>
        </p:txBody>
      </p:sp>
      <p:sp>
        <p:nvSpPr>
          <p:cNvPr id="4" name="Přímá spojnice 3"/>
          <p:cNvSpPr/>
          <p:nvPr/>
        </p:nvSpPr>
        <p:spPr>
          <a:xfrm>
            <a:off x="5868144" y="2924944"/>
            <a:ext cx="1436563" cy="45578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10602"/>
                </a:lnTo>
                <a:lnTo>
                  <a:pt x="1436563" y="310602"/>
                </a:lnTo>
                <a:lnTo>
                  <a:pt x="1436563" y="455782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Zaoblený obdélník 4"/>
          <p:cNvSpPr/>
          <p:nvPr/>
        </p:nvSpPr>
        <p:spPr>
          <a:xfrm>
            <a:off x="6525085" y="3394730"/>
            <a:ext cx="1567160" cy="995146"/>
          </a:xfrm>
          <a:prstGeom prst="roundRect">
            <a:avLst>
              <a:gd name="adj" fmla="val 1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Skupina 5"/>
          <p:cNvGrpSpPr/>
          <p:nvPr/>
        </p:nvGrpSpPr>
        <p:grpSpPr>
          <a:xfrm>
            <a:off x="6699214" y="3560152"/>
            <a:ext cx="1567160" cy="995146"/>
            <a:chOff x="4266902" y="3068066"/>
            <a:chExt cx="1567160" cy="995146"/>
          </a:xfrm>
        </p:grpSpPr>
        <p:sp>
          <p:nvSpPr>
            <p:cNvPr id="7" name="Zaoblený obdélník 6"/>
            <p:cNvSpPr/>
            <p:nvPr/>
          </p:nvSpPr>
          <p:spPr>
            <a:xfrm>
              <a:off x="4266902" y="3068066"/>
              <a:ext cx="1567160" cy="99514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Zaoblený obdélník 5"/>
            <p:cNvSpPr/>
            <p:nvPr/>
          </p:nvSpPr>
          <p:spPr>
            <a:xfrm>
              <a:off x="4296049" y="3097213"/>
              <a:ext cx="1508866" cy="936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kern="1200" dirty="0" smtClean="0"/>
                <a:t>Udržitelnost</a:t>
              </a:r>
            </a:p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700" kern="1200" dirty="0" smtClean="0"/>
                <a:t>pomocí </a:t>
              </a:r>
              <a:r>
                <a:rPr lang="cs-CZ" sz="1700" dirty="0" smtClean="0"/>
                <a:t>firem</a:t>
              </a:r>
              <a:endParaRPr lang="cs-CZ" sz="1700" kern="1200" dirty="0" smtClean="0"/>
            </a:p>
          </p:txBody>
        </p:sp>
      </p:grpSp>
      <p:sp>
        <p:nvSpPr>
          <p:cNvPr id="9" name="Šrafovaná šipka doprava 8"/>
          <p:cNvSpPr/>
          <p:nvPr/>
        </p:nvSpPr>
        <p:spPr>
          <a:xfrm rot="18367221">
            <a:off x="6156175" y="4864911"/>
            <a:ext cx="860499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rafovaná šipka doprava 9"/>
          <p:cNvSpPr/>
          <p:nvPr/>
        </p:nvSpPr>
        <p:spPr>
          <a:xfrm rot="14067249">
            <a:off x="7952022" y="4851411"/>
            <a:ext cx="860499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rafovaná šipka doprava 10"/>
          <p:cNvSpPr/>
          <p:nvPr/>
        </p:nvSpPr>
        <p:spPr>
          <a:xfrm rot="16200000">
            <a:off x="7052545" y="4909552"/>
            <a:ext cx="860499" cy="43204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8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  <p:bldP spid="26" grpId="0" animBg="1"/>
      <p:bldP spid="2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36897" y="21586"/>
            <a:ext cx="4244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Naše aktuální vzdělávací projekty v ČR</a:t>
            </a:r>
          </a:p>
          <a:p>
            <a:r>
              <a:rPr lang="cs-CZ" sz="1600" dirty="0" smtClean="0"/>
              <a:t>„Technické školky“ – 2016 – 2015, VUT v Brně</a:t>
            </a:r>
            <a:endParaRPr lang="cs-CZ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1760" y="594813"/>
            <a:ext cx="4464496" cy="624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\Pictures\2014-01-30 obr htc\obr htc 05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9795"/>
            <a:ext cx="2987824" cy="184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9223" y="2977788"/>
            <a:ext cx="22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 smtClean="0"/>
              <a:t>Úvodní konference TŠ</a:t>
            </a:r>
            <a:endParaRPr lang="cs-CZ" sz="1400" dirty="0" smtClean="0"/>
          </a:p>
          <a:p>
            <a:r>
              <a:rPr lang="cs-CZ" sz="1400" dirty="0" smtClean="0"/>
              <a:t>Rudka u Kunštátu, 23.1.2014</a:t>
            </a:r>
            <a:endParaRPr lang="cs-CZ" sz="1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755576" y="621660"/>
            <a:ext cx="587109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MAS Brána Brněnska + </a:t>
            </a:r>
            <a:r>
              <a:rPr lang="cs-CZ" sz="2000" b="1" dirty="0" err="1" smtClean="0"/>
              <a:t>Boskovicka</a:t>
            </a:r>
            <a:r>
              <a:rPr lang="cs-CZ" sz="2000" b="1" dirty="0" smtClean="0"/>
              <a:t> (patří sem i Kuřim)</a:t>
            </a:r>
          </a:p>
          <a:p>
            <a:endParaRPr lang="cs-CZ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850368"/>
            <a:ext cx="1944216" cy="145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071083"/>
            <a:ext cx="1907704" cy="14307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48128" y="4379946"/>
            <a:ext cx="2014690" cy="15110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704311"/>
            <a:ext cx="2051720" cy="153879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157" y="5184576"/>
            <a:ext cx="1883701" cy="1412776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205501" y="5706298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Instruktáž ve školkách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7092280" y="5740242"/>
            <a:ext cx="126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… 24 školek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36897" y="188640"/>
            <a:ext cx="424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Naše aktuální vzdělávací projekty v ČR</a:t>
            </a:r>
            <a:endParaRPr lang="cs-CZ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964" y="1131437"/>
            <a:ext cx="3110497" cy="226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864380" y="3398784"/>
            <a:ext cx="3813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Druhá konference, květen 2014,</a:t>
            </a:r>
          </a:p>
          <a:p>
            <a:r>
              <a:rPr lang="cs-CZ" sz="1400" dirty="0" smtClean="0"/>
              <a:t>Předvedení výsledků i dalším zájemcům o projekt.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62814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908720"/>
            <a:ext cx="7146636" cy="64633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 roce 2014 byl zahájený další projekt:</a:t>
            </a:r>
          </a:p>
          <a:p>
            <a:endParaRPr lang="cs-CZ" b="1" dirty="0"/>
          </a:p>
          <a:p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Technické </a:t>
            </a:r>
            <a:r>
              <a:rPr lang="cs-CZ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mateřské </a:t>
            </a: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školy    </a:t>
            </a:r>
            <a:r>
              <a:rPr lang="cs-CZ" b="1" dirty="0" smtClean="0"/>
              <a:t>-   </a:t>
            </a:r>
            <a:r>
              <a:rPr lang="cs-CZ" dirty="0" smtClean="0"/>
              <a:t>vzdělávací projekt 2014 - 2015</a:t>
            </a:r>
          </a:p>
          <a:p>
            <a:r>
              <a:rPr lang="cs-CZ" sz="1200" dirty="0"/>
              <a:t>MŠMT - OPVK - Další vzdělávání pracovníků škol a školských </a:t>
            </a:r>
            <a:r>
              <a:rPr lang="cs-CZ" sz="1200" dirty="0" smtClean="0"/>
              <a:t>zařízení, </a:t>
            </a:r>
            <a:r>
              <a:rPr lang="pl-PL" sz="1200" dirty="0" smtClean="0"/>
              <a:t>Oblast </a:t>
            </a:r>
            <a:r>
              <a:rPr lang="pl-PL" sz="1200" dirty="0"/>
              <a:t>podpory 1.3 - Výzva č. 48</a:t>
            </a:r>
          </a:p>
          <a:p>
            <a:endParaRPr lang="cs-CZ" dirty="0" smtClean="0"/>
          </a:p>
          <a:p>
            <a:r>
              <a:rPr lang="cs-CZ" dirty="0" smtClean="0"/>
              <a:t>JAIP</a:t>
            </a:r>
            <a:r>
              <a:rPr lang="cs-CZ" dirty="0"/>
              <a:t>, o.p.s. v partnerství s ČMA, </a:t>
            </a:r>
            <a:r>
              <a:rPr lang="cs-CZ" dirty="0" err="1"/>
              <a:t>o.s</a:t>
            </a:r>
            <a:r>
              <a:rPr lang="cs-CZ" dirty="0"/>
              <a:t>., IRER, o.p.s., </a:t>
            </a:r>
            <a:r>
              <a:rPr lang="cs-CZ" dirty="0" err="1" smtClean="0"/>
              <a:t>Societas</a:t>
            </a:r>
            <a:r>
              <a:rPr lang="cs-CZ" dirty="0" smtClean="0"/>
              <a:t> </a:t>
            </a:r>
            <a:r>
              <a:rPr lang="cs-CZ" dirty="0" err="1" smtClean="0"/>
              <a:t>Rudolphina</a:t>
            </a:r>
            <a:r>
              <a:rPr lang="cs-CZ" dirty="0"/>
              <a:t>, </a:t>
            </a:r>
            <a:r>
              <a:rPr lang="cs-CZ" dirty="0" err="1"/>
              <a:t>o.s</a:t>
            </a:r>
            <a:r>
              <a:rPr lang="cs-CZ" dirty="0"/>
              <a:t>.</a:t>
            </a:r>
          </a:p>
          <a:p>
            <a:endParaRPr lang="cs-CZ" dirty="0"/>
          </a:p>
          <a:p>
            <a:endParaRPr lang="pl-PL" dirty="0"/>
          </a:p>
          <a:p>
            <a:r>
              <a:rPr lang="pl-PL" dirty="0" smtClean="0"/>
              <a:t>Cíle: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Školení pedagogů (Č.B., Pardubice, Brno, Praha), celkem 40 seminářů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Zapojení firem a snaha o pokračování (role ČMA) – </a:t>
            </a:r>
            <a:r>
              <a:rPr lang="pl-PL" b="1" dirty="0" smtClean="0"/>
              <a:t>podobně jako Kuřim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Moduly: </a:t>
            </a:r>
          </a:p>
          <a:p>
            <a:r>
              <a:rPr lang="pl-PL" dirty="0"/>
              <a:t>	</a:t>
            </a:r>
            <a:r>
              <a:rPr lang="pl-PL" dirty="0" smtClean="0"/>
              <a:t>	Stavebnictví (stavby, mosty)</a:t>
            </a:r>
          </a:p>
          <a:p>
            <a:r>
              <a:rPr lang="pl-PL" dirty="0"/>
              <a:t>	</a:t>
            </a:r>
            <a:r>
              <a:rPr lang="pl-PL" dirty="0" smtClean="0"/>
              <a:t>	Strojírenství (dopravní prostředky)</a:t>
            </a:r>
          </a:p>
          <a:p>
            <a:r>
              <a:rPr lang="pl-PL" dirty="0"/>
              <a:t>	</a:t>
            </a:r>
            <a:r>
              <a:rPr lang="pl-PL" dirty="0" smtClean="0"/>
              <a:t>	Hudebně – technické úlohy</a:t>
            </a:r>
          </a:p>
          <a:p>
            <a:r>
              <a:rPr lang="pl-PL" dirty="0"/>
              <a:t>	</a:t>
            </a:r>
            <a:r>
              <a:rPr lang="pl-PL" dirty="0" smtClean="0"/>
              <a:t>	Chemie</a:t>
            </a:r>
          </a:p>
          <a:p>
            <a:r>
              <a:rPr lang="pl-PL" dirty="0" smtClean="0"/>
              <a:t>		Biotechnologie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285750" indent="-285750">
              <a:buFontTx/>
              <a:buChar char="-"/>
            </a:pPr>
            <a:r>
              <a:rPr lang="pl-PL" dirty="0" smtClean="0"/>
              <a:t>Závěrečná konference, květen 2015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11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ovéPole 3"/>
          <p:cNvSpPr txBox="1">
            <a:spLocks noChangeArrowheads="1"/>
          </p:cNvSpPr>
          <p:nvPr/>
        </p:nvSpPr>
        <p:spPr bwMode="auto">
          <a:xfrm>
            <a:off x="2212934" y="848519"/>
            <a:ext cx="45005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1200" dirty="0"/>
              <a:t>James. J. </a:t>
            </a:r>
            <a:r>
              <a:rPr lang="cs-CZ" sz="1200" dirty="0" err="1"/>
              <a:t>Heckman</a:t>
            </a:r>
            <a:r>
              <a:rPr lang="cs-CZ" sz="1200" dirty="0"/>
              <a:t>, nositel Nobelovy ceny za ekonomiku, 2000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1547664" y="1124744"/>
            <a:ext cx="0" cy="4536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1547664" y="5661248"/>
            <a:ext cx="66967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1547664" y="3645024"/>
            <a:ext cx="640871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Volný tvar 18"/>
          <p:cNvSpPr/>
          <p:nvPr/>
        </p:nvSpPr>
        <p:spPr>
          <a:xfrm>
            <a:off x="1668483" y="1358542"/>
            <a:ext cx="6341309" cy="3916843"/>
          </a:xfrm>
          <a:custGeom>
            <a:avLst/>
            <a:gdLst>
              <a:gd name="connsiteX0" fmla="*/ 37225 w 6341309"/>
              <a:gd name="connsiteY0" fmla="*/ 57020 h 3916843"/>
              <a:gd name="connsiteX1" fmla="*/ 37225 w 6341309"/>
              <a:gd name="connsiteY1" fmla="*/ 136150 h 3916843"/>
              <a:gd name="connsiteX2" fmla="*/ 424086 w 6341309"/>
              <a:gd name="connsiteY2" fmla="*/ 1243981 h 3916843"/>
              <a:gd name="connsiteX3" fmla="*/ 1109886 w 6341309"/>
              <a:gd name="connsiteY3" fmla="*/ 2202343 h 3916843"/>
              <a:gd name="connsiteX4" fmla="*/ 2516655 w 6341309"/>
              <a:gd name="connsiteY4" fmla="*/ 3151912 h 3916843"/>
              <a:gd name="connsiteX5" fmla="*/ 3923425 w 6341309"/>
              <a:gd name="connsiteY5" fmla="*/ 3653073 h 3916843"/>
              <a:gd name="connsiteX6" fmla="*/ 6341309 w 6341309"/>
              <a:gd name="connsiteY6" fmla="*/ 3916843 h 3916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1309" h="3916843">
                <a:moveTo>
                  <a:pt x="37225" y="57020"/>
                </a:moveTo>
                <a:cubicBezTo>
                  <a:pt x="4986" y="-2329"/>
                  <a:pt x="-27252" y="-61677"/>
                  <a:pt x="37225" y="136150"/>
                </a:cubicBezTo>
                <a:cubicBezTo>
                  <a:pt x="101702" y="333977"/>
                  <a:pt x="245309" y="899616"/>
                  <a:pt x="424086" y="1243981"/>
                </a:cubicBezTo>
                <a:cubicBezTo>
                  <a:pt x="602863" y="1588347"/>
                  <a:pt x="761125" y="1884355"/>
                  <a:pt x="1109886" y="2202343"/>
                </a:cubicBezTo>
                <a:cubicBezTo>
                  <a:pt x="1458648" y="2520332"/>
                  <a:pt x="2047732" y="2910124"/>
                  <a:pt x="2516655" y="3151912"/>
                </a:cubicBezTo>
                <a:cubicBezTo>
                  <a:pt x="2985578" y="3393700"/>
                  <a:pt x="3285983" y="3525585"/>
                  <a:pt x="3923425" y="3653073"/>
                </a:cubicBezTo>
                <a:cubicBezTo>
                  <a:pt x="4560867" y="3780561"/>
                  <a:pt x="5451088" y="3848702"/>
                  <a:pt x="6341309" y="391684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nice 20"/>
          <p:cNvCxnSpPr/>
          <p:nvPr/>
        </p:nvCxnSpPr>
        <p:spPr>
          <a:xfrm>
            <a:off x="2627784" y="3392996"/>
            <a:ext cx="0" cy="2268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427538" y="4653136"/>
            <a:ext cx="0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>
            <a:off x="2256160" y="1957482"/>
            <a:ext cx="1972417" cy="7938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3995936" y="4117722"/>
            <a:ext cx="843201" cy="103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se šipkou 29"/>
          <p:cNvCxnSpPr/>
          <p:nvPr/>
        </p:nvCxnSpPr>
        <p:spPr>
          <a:xfrm flipH="1">
            <a:off x="6228185" y="4302388"/>
            <a:ext cx="1102840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3697690" y="1588150"/>
            <a:ext cx="1748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Předškolní výuka</a:t>
            </a:r>
            <a:endParaRPr lang="cs-CZ" dirty="0"/>
          </a:p>
        </p:txBody>
      </p:sp>
      <p:sp>
        <p:nvSpPr>
          <p:cNvPr id="5120" name="TextovéPole 5119"/>
          <p:cNvSpPr txBox="1"/>
          <p:nvPr/>
        </p:nvSpPr>
        <p:spPr>
          <a:xfrm>
            <a:off x="4228577" y="3756578"/>
            <a:ext cx="1763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Výuka ve školách</a:t>
            </a:r>
            <a:endParaRPr lang="cs-CZ" dirty="0"/>
          </a:p>
        </p:txBody>
      </p:sp>
      <p:sp>
        <p:nvSpPr>
          <p:cNvPr id="5121" name="TextovéPole 5120"/>
          <p:cNvSpPr txBox="1"/>
          <p:nvPr/>
        </p:nvSpPr>
        <p:spPr>
          <a:xfrm>
            <a:off x="6542480" y="3933056"/>
            <a:ext cx="2173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Vzdělávání dospělých</a:t>
            </a:r>
            <a:endParaRPr lang="cs-CZ" dirty="0"/>
          </a:p>
        </p:txBody>
      </p:sp>
      <p:sp>
        <p:nvSpPr>
          <p:cNvPr id="5124" name="TextovéPole 5123"/>
          <p:cNvSpPr txBox="1"/>
          <p:nvPr/>
        </p:nvSpPr>
        <p:spPr>
          <a:xfrm>
            <a:off x="1668482" y="4342456"/>
            <a:ext cx="770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Školky</a:t>
            </a:r>
            <a:endParaRPr lang="cs-CZ" dirty="0"/>
          </a:p>
        </p:txBody>
      </p:sp>
      <p:sp>
        <p:nvSpPr>
          <p:cNvPr id="5125" name="TextovéPole 5124"/>
          <p:cNvSpPr txBox="1"/>
          <p:nvPr/>
        </p:nvSpPr>
        <p:spPr>
          <a:xfrm>
            <a:off x="3131840" y="4828510"/>
            <a:ext cx="665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Školy</a:t>
            </a:r>
            <a:endParaRPr lang="cs-CZ" dirty="0"/>
          </a:p>
        </p:txBody>
      </p:sp>
      <p:sp>
        <p:nvSpPr>
          <p:cNvPr id="5126" name="TextovéPole 5125"/>
          <p:cNvSpPr txBox="1"/>
          <p:nvPr/>
        </p:nvSpPr>
        <p:spPr>
          <a:xfrm>
            <a:off x="5235821" y="5224248"/>
            <a:ext cx="1441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Kurzy, školení</a:t>
            </a:r>
            <a:endParaRPr lang="cs-CZ" dirty="0"/>
          </a:p>
        </p:txBody>
      </p:sp>
      <p:sp>
        <p:nvSpPr>
          <p:cNvPr id="5127" name="TextovéPole 5126"/>
          <p:cNvSpPr txBox="1"/>
          <p:nvPr/>
        </p:nvSpPr>
        <p:spPr>
          <a:xfrm>
            <a:off x="7828132" y="5690883"/>
            <a:ext cx="814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Lidský věk</a:t>
            </a:r>
            <a:endParaRPr lang="cs-CZ" sz="1200" dirty="0"/>
          </a:p>
        </p:txBody>
      </p:sp>
      <p:sp>
        <p:nvSpPr>
          <p:cNvPr id="5128" name="TextovéPole 5127"/>
          <p:cNvSpPr txBox="1"/>
          <p:nvPr/>
        </p:nvSpPr>
        <p:spPr>
          <a:xfrm>
            <a:off x="611560" y="1131168"/>
            <a:ext cx="88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Míra</a:t>
            </a:r>
          </a:p>
          <a:p>
            <a:r>
              <a:rPr lang="cs-CZ" sz="1200" dirty="0" smtClean="0"/>
              <a:t>návratnosti</a:t>
            </a:r>
            <a:endParaRPr lang="cs-CZ" sz="1200" dirty="0"/>
          </a:p>
        </p:txBody>
      </p:sp>
      <p:sp>
        <p:nvSpPr>
          <p:cNvPr id="5129" name="TextovéPole 5128"/>
          <p:cNvSpPr txBox="1"/>
          <p:nvPr/>
        </p:nvSpPr>
        <p:spPr>
          <a:xfrm>
            <a:off x="3300276" y="3208638"/>
            <a:ext cx="290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Investice do vzdělání = </a:t>
            </a:r>
            <a:r>
              <a:rPr lang="cs-CZ" dirty="0" err="1" smtClean="0"/>
              <a:t>konst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130" name="TextovéPole 5129"/>
          <p:cNvSpPr txBox="1"/>
          <p:nvPr/>
        </p:nvSpPr>
        <p:spPr>
          <a:xfrm>
            <a:off x="1517639" y="569088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0</a:t>
            </a:r>
            <a:endParaRPr lang="cs-CZ" dirty="0"/>
          </a:p>
        </p:txBody>
      </p:sp>
      <p:sp>
        <p:nvSpPr>
          <p:cNvPr id="5131" name="TextovéPole 5130"/>
          <p:cNvSpPr txBox="1"/>
          <p:nvPr/>
        </p:nvSpPr>
        <p:spPr>
          <a:xfrm>
            <a:off x="7331025" y="569088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100</a:t>
            </a:r>
            <a:endParaRPr lang="cs-CZ" dirty="0"/>
          </a:p>
        </p:txBody>
      </p:sp>
      <p:cxnSp>
        <p:nvCxnSpPr>
          <p:cNvPr id="5137" name="Přímá spojnice se šipkou 5136"/>
          <p:cNvCxnSpPr/>
          <p:nvPr/>
        </p:nvCxnSpPr>
        <p:spPr>
          <a:xfrm>
            <a:off x="8009792" y="5967882"/>
            <a:ext cx="3786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0" name="Přímá spojnice se šipkou 5139"/>
          <p:cNvCxnSpPr/>
          <p:nvPr/>
        </p:nvCxnSpPr>
        <p:spPr>
          <a:xfrm flipV="1">
            <a:off x="1187624" y="170080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8" name="TextovéPole 5147"/>
          <p:cNvSpPr txBox="1"/>
          <p:nvPr/>
        </p:nvSpPr>
        <p:spPr>
          <a:xfrm>
            <a:off x="1857862" y="620688"/>
            <a:ext cx="517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Nejvíce se vyplácí investice do dětí předškolního věku</a:t>
            </a:r>
            <a:endParaRPr lang="cs-CZ" dirty="0"/>
          </a:p>
        </p:txBody>
      </p:sp>
      <p:sp>
        <p:nvSpPr>
          <p:cNvPr id="33" name="Obdélník 32"/>
          <p:cNvSpPr/>
          <p:nvPr/>
        </p:nvSpPr>
        <p:spPr>
          <a:xfrm>
            <a:off x="1222318" y="116632"/>
            <a:ext cx="64729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sz="32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sz="3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sz="3200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1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771799" y="321468"/>
            <a:ext cx="3387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Vzdělávací program v Kuřimi </a:t>
            </a:r>
          </a:p>
          <a:p>
            <a:r>
              <a:rPr lang="cs-CZ" b="1" dirty="0" smtClean="0"/>
              <a:t>Předškolní polytechnická výchova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1124744"/>
            <a:ext cx="57642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je nezbytně nutné v MŠ zajistit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Přesvědčit pedagogy (motivace)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Nabídnout zpracované technické úlohy a proškolit učitele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Vybavení (nástroje, nářadí, pomůcky, …)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Spotřební materiál (dřevo, papír, …)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23528" y="2780928"/>
            <a:ext cx="77091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je nutné pro udržitelnost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Najít vhodné osoby – garanty technických úloh, koordinátora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Zapojení místních firem a institucí (podpora materiálová, finanční, vzdělávací)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4637" y="3933056"/>
            <a:ext cx="56220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Co nabízí naše vzdělávací sdružení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Ve startovacím období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Technické úlohy (stejné jako u MAS)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Zajištění odborného garanta pro počáteční období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Finanční pomoc (</a:t>
            </a:r>
            <a:r>
              <a:rPr lang="cs-CZ" dirty="0" err="1" smtClean="0"/>
              <a:t>Prefa</a:t>
            </a:r>
            <a:r>
              <a:rPr lang="cs-CZ" dirty="0" smtClean="0"/>
              <a:t> Kompozity podpoří 1 MŠ)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 dalším období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Technickou pomoc, poradenství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Nové technické úlohy (VUT v Brně)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7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32656"/>
            <a:ext cx="7056784" cy="529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63688" y="5877272"/>
            <a:ext cx="5219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TAČR v roce 2012 organizuje propojení MŠMT a MPO s tvůrci projektu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9730567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/>
          <p:cNvGrpSpPr/>
          <p:nvPr/>
        </p:nvGrpSpPr>
        <p:grpSpPr>
          <a:xfrm>
            <a:off x="326057" y="997154"/>
            <a:ext cx="3024336" cy="4430631"/>
            <a:chOff x="251520" y="692696"/>
            <a:chExt cx="3024336" cy="4430631"/>
          </a:xfrm>
        </p:grpSpPr>
        <p:sp>
          <p:nvSpPr>
            <p:cNvPr id="2" name="Obdélník 1"/>
            <p:cNvSpPr/>
            <p:nvPr/>
          </p:nvSpPr>
          <p:spPr>
            <a:xfrm>
              <a:off x="251520" y="692696"/>
              <a:ext cx="3024336" cy="44306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b="1" dirty="0"/>
            </a:p>
          </p:txBody>
        </p:sp>
        <p:grpSp>
          <p:nvGrpSpPr>
            <p:cNvPr id="3" name="Skupina 2"/>
            <p:cNvGrpSpPr/>
            <p:nvPr/>
          </p:nvGrpSpPr>
          <p:grpSpPr>
            <a:xfrm>
              <a:off x="399931" y="1184323"/>
              <a:ext cx="2622986" cy="3431848"/>
              <a:chOff x="4644008" y="1300702"/>
              <a:chExt cx="4023659" cy="4335959"/>
            </a:xfrm>
          </p:grpSpPr>
          <p:sp>
            <p:nvSpPr>
              <p:cNvPr id="4" name="Zaoblený obdélník 3"/>
              <p:cNvSpPr/>
              <p:nvPr/>
            </p:nvSpPr>
            <p:spPr>
              <a:xfrm>
                <a:off x="4660479" y="4842753"/>
                <a:ext cx="1557866" cy="793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solidFill>
                      <a:schemeClr val="tx1"/>
                    </a:solidFill>
                  </a:rPr>
                  <a:t>MŠ + ZŠ</a:t>
                </a:r>
                <a:endParaRPr lang="cs-CZ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Zaoblený obdélník 4"/>
              <p:cNvSpPr/>
              <p:nvPr/>
            </p:nvSpPr>
            <p:spPr>
              <a:xfrm>
                <a:off x="4644008" y="1300702"/>
                <a:ext cx="1557866" cy="793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>
                    <a:solidFill>
                      <a:schemeClr val="tx1"/>
                    </a:solidFill>
                  </a:rPr>
                  <a:t>ČMA</a:t>
                </a:r>
              </a:p>
            </p:txBody>
          </p:sp>
          <p:sp>
            <p:nvSpPr>
              <p:cNvPr id="6" name="Šipka dolů 5"/>
              <p:cNvSpPr/>
              <p:nvPr/>
            </p:nvSpPr>
            <p:spPr>
              <a:xfrm>
                <a:off x="5319576" y="2231047"/>
                <a:ext cx="239672" cy="2367426"/>
              </a:xfrm>
              <a:prstGeom prst="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7" name="Zaoblený obdélník 6"/>
              <p:cNvSpPr/>
              <p:nvPr/>
            </p:nvSpPr>
            <p:spPr>
              <a:xfrm>
                <a:off x="7109801" y="2827448"/>
                <a:ext cx="1557866" cy="7939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b="1" dirty="0" smtClean="0">
                    <a:solidFill>
                      <a:schemeClr val="tx1"/>
                    </a:solidFill>
                  </a:rPr>
                  <a:t>VŠ, SŠ,…</a:t>
                </a:r>
                <a:endParaRPr lang="cs-CZ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bousměrná svislá šipka 7"/>
              <p:cNvSpPr/>
              <p:nvPr/>
            </p:nvSpPr>
            <p:spPr>
              <a:xfrm rot="18402288">
                <a:off x="6602736" y="1706766"/>
                <a:ext cx="305349" cy="1048564"/>
              </a:xfrm>
              <a:prstGeom prst="up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9" name="Obousměrná svislá šipka 8"/>
              <p:cNvSpPr/>
              <p:nvPr/>
            </p:nvSpPr>
            <p:spPr>
              <a:xfrm rot="2861842">
                <a:off x="6299217" y="3569642"/>
                <a:ext cx="305349" cy="1048564"/>
              </a:xfrm>
              <a:prstGeom prst="up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Zaoblený obdélník 9"/>
              <p:cNvSpPr/>
              <p:nvPr/>
            </p:nvSpPr>
            <p:spPr>
              <a:xfrm>
                <a:off x="7097531" y="4260527"/>
                <a:ext cx="1557866" cy="97007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cs-CZ" sz="1200" b="1" dirty="0" smtClean="0">
                    <a:solidFill>
                      <a:schemeClr val="tx1"/>
                    </a:solidFill>
                  </a:rPr>
                  <a:t>Firmy</a:t>
                </a:r>
              </a:p>
              <a:p>
                <a:pPr algn="ctr"/>
                <a:r>
                  <a:rPr lang="cs-CZ" sz="1200" b="1" dirty="0" smtClean="0">
                    <a:solidFill>
                      <a:schemeClr val="tx1"/>
                    </a:solidFill>
                  </a:rPr>
                  <a:t>Instituce</a:t>
                </a:r>
              </a:p>
              <a:p>
                <a:pPr algn="ctr"/>
                <a:r>
                  <a:rPr lang="cs-CZ" sz="1200" b="1" dirty="0" err="1" smtClean="0">
                    <a:solidFill>
                      <a:schemeClr val="tx1"/>
                    </a:solidFill>
                  </a:rPr>
                  <a:t>Fyz</a:t>
                </a:r>
                <a:r>
                  <a:rPr lang="cs-CZ" sz="1200" b="1" dirty="0" smtClean="0">
                    <a:solidFill>
                      <a:schemeClr val="tx1"/>
                    </a:solidFill>
                  </a:rPr>
                  <a:t>. osoby</a:t>
                </a:r>
              </a:p>
              <a:p>
                <a:pPr algn="ctr"/>
                <a:r>
                  <a:rPr lang="cs-CZ" b="1" dirty="0" smtClean="0">
                    <a:solidFill>
                      <a:schemeClr val="tx1"/>
                    </a:solidFill>
                  </a:rPr>
                  <a:t>…</a:t>
                </a:r>
                <a:endParaRPr lang="cs-CZ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bousměrná svislá šipka 10"/>
              <p:cNvSpPr/>
              <p:nvPr/>
            </p:nvSpPr>
            <p:spPr>
              <a:xfrm>
                <a:off x="7776211" y="3743871"/>
                <a:ext cx="179754" cy="366044"/>
              </a:xfrm>
              <a:prstGeom prst="up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2" name="Obousměrná svislá šipka 11"/>
              <p:cNvSpPr/>
              <p:nvPr/>
            </p:nvSpPr>
            <p:spPr>
              <a:xfrm rot="3434594">
                <a:off x="6467710" y="4674037"/>
                <a:ext cx="305349" cy="814551"/>
              </a:xfrm>
              <a:prstGeom prst="upDownArrow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4" name="TextovéPole 13"/>
          <p:cNvSpPr txBox="1"/>
          <p:nvPr/>
        </p:nvSpPr>
        <p:spPr>
          <a:xfrm>
            <a:off x="3707904" y="692696"/>
            <a:ext cx="48965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ČMA organizuje úvodní semináře v regionech </a:t>
            </a:r>
          </a:p>
          <a:p>
            <a:r>
              <a:rPr lang="cs-CZ" dirty="0" smtClean="0"/>
              <a:t>      (školy, firmy, úřady, zájemci …)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Pracuje se zájemci o projekt</a:t>
            </a:r>
          </a:p>
          <a:p>
            <a:r>
              <a:rPr lang="cs-CZ" dirty="0" smtClean="0"/>
              <a:t>      (vytvoření týmu – lektoři, ředitelé škol)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Přizpůsobí úlohy požadavkům regionu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Hledá podporovatele z řad podnikatelů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Najde koordinátora projektu v regionu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 smtClean="0"/>
              <a:t>Koordinátor projektu v regionu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Vytipuje jej ČMA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Dostává podklady pro projekt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Konzultuje s tvůrci úloh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r>
              <a:rPr lang="cs-CZ" b="1" dirty="0" smtClean="0"/>
              <a:t>Spuštění projektu</a:t>
            </a:r>
            <a:endParaRPr lang="cs-CZ" b="1" dirty="0"/>
          </a:p>
          <a:p>
            <a:pPr marL="285750" indent="-285750">
              <a:buFontTx/>
              <a:buChar char="-"/>
            </a:pPr>
            <a:r>
              <a:rPr lang="cs-CZ" dirty="0" smtClean="0"/>
              <a:t>Seznámení s rodiči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Kurzy </a:t>
            </a:r>
            <a:r>
              <a:rPr lang="cs-CZ" dirty="0"/>
              <a:t>pro učitele MŠ a </a:t>
            </a:r>
            <a:r>
              <a:rPr lang="cs-CZ" dirty="0" smtClean="0"/>
              <a:t>ZŠ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Zapojení firem a ostatních zájemců o spolupráci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Fáze projektu (seznámení, představa, výroba,</a:t>
            </a:r>
          </a:p>
          <a:p>
            <a:r>
              <a:rPr lang="cs-CZ" dirty="0" smtClean="0"/>
              <a:t>      předvedení)</a:t>
            </a:r>
          </a:p>
          <a:p>
            <a:endParaRPr lang="cs-CZ" dirty="0"/>
          </a:p>
          <a:p>
            <a:r>
              <a:rPr lang="cs-CZ" b="1" dirty="0" smtClean="0"/>
              <a:t>Udržitelnost </a:t>
            </a:r>
            <a:r>
              <a:rPr lang="cs-CZ" dirty="0" smtClean="0"/>
              <a:t>– podle možností a zájmu v místě</a:t>
            </a:r>
          </a:p>
          <a:p>
            <a:pPr marL="285750" indent="-285750">
              <a:buFontTx/>
              <a:buChar char="-"/>
            </a:pPr>
            <a:endParaRPr lang="cs-CZ" dirty="0"/>
          </a:p>
          <a:p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2915816" y="188640"/>
            <a:ext cx="360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Úloha ČMA při zavádění do regionů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9627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2564904"/>
            <a:ext cx="1916871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… </a:t>
            </a:r>
          </a:p>
          <a:p>
            <a:r>
              <a:rPr lang="cs-CZ" sz="3600" b="1" dirty="0" smtClean="0"/>
              <a:t>A co dál?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70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260648"/>
            <a:ext cx="4685743" cy="6192609"/>
          </a:xfrm>
          <a:prstGeom prst="rect">
            <a:avLst/>
          </a:prstGeom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3221916" cy="1368128"/>
          </a:xfrm>
        </p:spPr>
        <p:txBody>
          <a:bodyPr>
            <a:noAutofit/>
          </a:bodyPr>
          <a:lstStyle/>
          <a:p>
            <a:pPr algn="ctr"/>
            <a:r>
              <a:rPr lang="cs-CZ" sz="2000" dirty="0" smtClean="0"/>
              <a:t>Zařazení pilotního projektu do širšího kontextu, strategické dokumenty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9552" y="3140968"/>
            <a:ext cx="32219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rgbClr val="000000"/>
                </a:solidFill>
              </a:rPr>
              <a:t>Znalostní (High tech) domény z RIS JMK:</a:t>
            </a:r>
            <a:endParaRPr lang="cs-CZ" sz="1400" dirty="0">
              <a:solidFill>
                <a:srgbClr val="00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Pokročilé výrobní a strojírenské technologie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Přesné přístroje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Vývoj SW a HW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Léčiva, lékařská péče a diagnostika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0000"/>
                </a:solidFill>
              </a:rPr>
              <a:t>Technologie pro letecký průmysl</a:t>
            </a:r>
          </a:p>
        </p:txBody>
      </p:sp>
    </p:spTree>
    <p:extLst>
      <p:ext uri="{BB962C8B-B14F-4D97-AF65-F5344CB8AC3E}">
        <p14:creationId xmlns:p14="http://schemas.microsoft.com/office/powerpoint/2010/main" val="40266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Jic\Ris4\Komunikace_2013_2014\PPT\zdr\3_viz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125" y="0"/>
            <a:ext cx="1261875" cy="116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83568" y="582931"/>
            <a:ext cx="6858000" cy="82581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sz="4800" dirty="0" smtClean="0">
                <a:latin typeface="Corbel"/>
              </a:rPr>
              <a:t>Proč Realizovat</a:t>
            </a:r>
            <a:endParaRPr lang="cs-CZ" sz="4800" dirty="0">
              <a:latin typeface="Corbel"/>
            </a:endParaRPr>
          </a:p>
        </p:txBody>
      </p:sp>
      <p:sp>
        <p:nvSpPr>
          <p:cNvPr id="9" name="Zástupný symbol pro obsah 2"/>
          <p:cNvSpPr>
            <a:spLocks noGrp="1"/>
          </p:cNvSpPr>
          <p:nvPr>
            <p:ph type="body" idx="1"/>
          </p:nvPr>
        </p:nvSpPr>
        <p:spPr>
          <a:xfrm>
            <a:off x="539552" y="2276872"/>
            <a:ext cx="8280920" cy="3816424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Klesající počet absolventů technických </a:t>
            </a:r>
            <a:r>
              <a:rPr lang="cs-CZ" sz="2600" dirty="0" smtClean="0"/>
              <a:t>a přírodovědných oborů </a:t>
            </a:r>
            <a:endParaRPr lang="cs-CZ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Zvyšující se rozdíly mezi potřebami praxe a výuky na školách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Neexistující podpora polytechnického vzdělávání na ZŠ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Rostoucí požadavky na technické vybavení odborné výuky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600" dirty="0"/>
              <a:t>Rostoucí požadavky na pedagogicko-odbornou přípravu výuky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516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83568" y="465883"/>
            <a:ext cx="7132320" cy="57604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cs-CZ" sz="3600" dirty="0" smtClean="0">
                <a:latin typeface="Corbel"/>
              </a:rPr>
              <a:t>Co využít a jaký je hlavní cíl</a:t>
            </a:r>
            <a:endParaRPr lang="cs-CZ" sz="3600" dirty="0">
              <a:latin typeface="Corbel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67544" y="1340768"/>
            <a:ext cx="8140432" cy="424847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cs-CZ" sz="1700" dirty="0"/>
          </a:p>
        </p:txBody>
      </p:sp>
      <p:sp>
        <p:nvSpPr>
          <p:cNvPr id="3" name="Obdélník 2"/>
          <p:cNvSpPr/>
          <p:nvPr/>
        </p:nvSpPr>
        <p:spPr>
          <a:xfrm>
            <a:off x="497272" y="1556792"/>
            <a:ext cx="832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Využít projekt „Technické mateřské školky“ (3-6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Navázat podporou polytechnického vzdělávání na ZŠ (6-15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Zefektivnit střední odborné strojírenské vzdělávání (15-19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Využít potenciálu VUT a dalších subjektů v terciárním vzdělávání (19-25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Koordinovat a zefektivnit odborné technické vzdělávání v dalším vzdělávání (25-99 let)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Vybudovat moderní špičkově vybavené centrum podpory pro podporu odborného vzdělávání pro všechny </a:t>
            </a:r>
            <a:r>
              <a:rPr lang="cs-CZ" sz="2400" b="1" dirty="0">
                <a:solidFill>
                  <a:srgbClr val="FF0000"/>
                </a:solidFill>
              </a:rPr>
              <a:t>od 3 do 99 let</a:t>
            </a:r>
            <a:r>
              <a:rPr lang="cs-CZ" sz="2400" dirty="0">
                <a:solidFill>
                  <a:srgbClr val="FF0000"/>
                </a:solidFill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FF0000"/>
                </a:solidFill>
              </a:rPr>
              <a:t>Zefektivnit spolupráci </a:t>
            </a:r>
            <a:r>
              <a:rPr lang="cs-CZ" sz="2400" dirty="0">
                <a:solidFill>
                  <a:schemeClr val="bg1"/>
                </a:solidFill>
              </a:rPr>
              <a:t>všech dotčených subjektů</a:t>
            </a:r>
          </a:p>
        </p:txBody>
      </p:sp>
    </p:spTree>
    <p:extLst>
      <p:ext uri="{BB962C8B-B14F-4D97-AF65-F5344CB8AC3E}">
        <p14:creationId xmlns:p14="http://schemas.microsoft.com/office/powerpoint/2010/main" val="42169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5863467" cy="439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16830" y="4725144"/>
            <a:ext cx="477361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Děkujeme za pozornost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91392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43808" y="2564904"/>
            <a:ext cx="332001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3600" b="1" dirty="0" smtClean="0"/>
              <a:t>Prostor k diskuzi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7099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132320" cy="648048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cs-CZ" dirty="0" smtClean="0">
                <a:solidFill>
                  <a:srgbClr val="263050">
                    <a:lumMod val="75000"/>
                  </a:srgbClr>
                </a:solidFill>
                <a:latin typeface="Corbel"/>
              </a:rPr>
              <a:t>Projekt vzdělávání od 3 do 99</a:t>
            </a:r>
            <a:endParaRPr lang="cs-CZ" dirty="0">
              <a:solidFill>
                <a:srgbClr val="263050">
                  <a:lumMod val="75000"/>
                </a:srgbClr>
              </a:solidFill>
              <a:latin typeface="Corbel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22" y="1700213"/>
            <a:ext cx="5970756" cy="4425950"/>
          </a:xfrm>
        </p:spPr>
      </p:pic>
    </p:spTree>
    <p:extLst>
      <p:ext uri="{BB962C8B-B14F-4D97-AF65-F5344CB8AC3E}">
        <p14:creationId xmlns:p14="http://schemas.microsoft.com/office/powerpoint/2010/main" val="11214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79841" y="2924944"/>
            <a:ext cx="75608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Podpora „technického“ myšlení u malých dětí.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Propagace technických (a přírodních) věd. </a:t>
            </a:r>
          </a:p>
          <a:p>
            <a:endParaRPr lang="cs-CZ" sz="2400" b="1" dirty="0" smtClean="0"/>
          </a:p>
          <a:p>
            <a:r>
              <a:rPr lang="cs-CZ" sz="2400" b="1" dirty="0" smtClean="0"/>
              <a:t>Propojení vysokých škol (u nás VUT v Brně), institucí, firem a dalších škol a školek.</a:t>
            </a:r>
          </a:p>
          <a:p>
            <a:endParaRPr lang="cs-CZ" sz="2400" b="1" dirty="0"/>
          </a:p>
          <a:p>
            <a:r>
              <a:rPr lang="cs-CZ" sz="2400" b="1" dirty="0" smtClean="0"/>
              <a:t>Využití znalostí a zkušeností seniorů (ČMA).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>
            <a:off x="1222318" y="116632"/>
            <a:ext cx="64729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sz="32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sz="3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sz="3200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78396" y="788511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MOTTO (pro děti i rodiče): </a:t>
            </a:r>
          </a:p>
          <a:p>
            <a:r>
              <a:rPr lang="cs-CZ" sz="2400" b="1" dirty="0" smtClean="0"/>
              <a:t>technické a přírodovědné disciplíny jsou „hravé“, nebojte se jich …</a:t>
            </a:r>
          </a:p>
          <a:p>
            <a:r>
              <a:rPr lang="cs-CZ" sz="2400" i="1" dirty="0" smtClean="0"/>
              <a:t>Aneb</a:t>
            </a:r>
            <a:r>
              <a:rPr lang="cs-CZ" sz="2400" i="1" dirty="0"/>
              <a:t>: </a:t>
            </a:r>
            <a:r>
              <a:rPr lang="cs-CZ" sz="2400" i="1" dirty="0">
                <a:solidFill>
                  <a:srgbClr val="FF0000"/>
                </a:solidFill>
              </a:rPr>
              <a:t>Jak nám příští generace ustelou, tak si </a:t>
            </a:r>
            <a:r>
              <a:rPr lang="cs-CZ" sz="2400" i="1" dirty="0" smtClean="0">
                <a:solidFill>
                  <a:srgbClr val="FF0000"/>
                </a:solidFill>
              </a:rPr>
              <a:t>my lehneme 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endParaRPr lang="cs-CZ" sz="2400" b="1" dirty="0"/>
          </a:p>
        </p:txBody>
      </p:sp>
      <p:sp>
        <p:nvSpPr>
          <p:cNvPr id="2" name="Obdélník 1"/>
          <p:cNvSpPr/>
          <p:nvPr/>
        </p:nvSpPr>
        <p:spPr>
          <a:xfrm>
            <a:off x="707388" y="2564810"/>
            <a:ext cx="1483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b="1" spc="50" dirty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Cíle projektu</a:t>
            </a:r>
          </a:p>
        </p:txBody>
      </p:sp>
    </p:spTree>
    <p:extLst>
      <p:ext uri="{BB962C8B-B14F-4D97-AF65-F5344CB8AC3E}">
        <p14:creationId xmlns:p14="http://schemas.microsoft.com/office/powerpoint/2010/main" val="131051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/>
          <p:cNvSpPr/>
          <p:nvPr/>
        </p:nvSpPr>
        <p:spPr>
          <a:xfrm>
            <a:off x="2699792" y="1196752"/>
            <a:ext cx="3888432" cy="3024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obsah 1"/>
          <p:cNvSpPr txBox="1">
            <a:spLocks/>
          </p:cNvSpPr>
          <p:nvPr/>
        </p:nvSpPr>
        <p:spPr>
          <a:xfrm>
            <a:off x="539552" y="692696"/>
            <a:ext cx="8208911" cy="35283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cs-CZ" sz="2800" dirty="0" smtClean="0"/>
              <a:t>Cílem je podporovat a rozvíjet u předškolních dětí: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2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TECHNICKÉ  MYŠLENÍ </a:t>
            </a:r>
          </a:p>
          <a:p>
            <a:pPr marL="0" indent="0" algn="ctr">
              <a:buFont typeface="Arial" pitchFamily="34" charset="0"/>
              <a:buNone/>
            </a:pPr>
            <a:endParaRPr lang="cs-CZ" sz="2200" b="1" u="sng" dirty="0"/>
          </a:p>
          <a:p>
            <a:pPr marL="0" indent="0" algn="ctr">
              <a:buFont typeface="Arial" pitchFamily="34" charset="0"/>
              <a:buNone/>
            </a:pPr>
            <a:r>
              <a:rPr lang="cs-CZ" sz="2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PŘEDSTAVIVOST</a:t>
            </a:r>
            <a:r>
              <a:rPr lang="cs-CZ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cs-CZ" sz="2200" dirty="0" smtClean="0"/>
          </a:p>
          <a:p>
            <a:pPr marL="0" indent="0" algn="ctr">
              <a:buFont typeface="Arial" pitchFamily="34" charset="0"/>
              <a:buNone/>
            </a:pPr>
            <a:endParaRPr lang="cs-CZ" sz="2200" b="1" u="sng" dirty="0" smtClean="0"/>
          </a:p>
          <a:p>
            <a:pPr marL="0" indent="0" algn="ctr">
              <a:buFont typeface="Arial" pitchFamily="34" charset="0"/>
              <a:buNone/>
            </a:pPr>
            <a:r>
              <a:rPr lang="cs-CZ" sz="2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MANUÁLNÍ ZRUČNOST</a:t>
            </a:r>
            <a:r>
              <a:rPr lang="cs-CZ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cs-CZ" sz="2200" b="1" u="sng" dirty="0"/>
          </a:p>
          <a:p>
            <a:pPr marL="0" indent="0" algn="ctr">
              <a:buFont typeface="Arial" pitchFamily="34" charset="0"/>
              <a:buNone/>
            </a:pPr>
            <a:r>
              <a:rPr lang="cs-CZ" sz="22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VERBÁLNÍ SCHOPNOSTI</a:t>
            </a:r>
            <a:endParaRPr lang="cs-CZ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222318" y="116632"/>
            <a:ext cx="647299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sz="3200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sz="3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sz="3200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3200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sz="32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sz="3200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sz="3200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sz="3200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sz="3200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91399" y="4549770"/>
            <a:ext cx="428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Pochopení souvislostí od nápadu k realizaci: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51520" y="5103186"/>
            <a:ext cx="144016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Nápad</a:t>
            </a:r>
            <a:endParaRPr lang="cs-CZ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907704" y="5094239"/>
            <a:ext cx="144016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Výkres</a:t>
            </a:r>
            <a:endParaRPr lang="cs-CZ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3563888" y="5094239"/>
            <a:ext cx="144016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Výroba</a:t>
            </a:r>
            <a:endParaRPr lang="cs-CZ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5220072" y="5094239"/>
            <a:ext cx="144016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Odzkoušení</a:t>
            </a:r>
            <a:endParaRPr lang="cs-CZ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876256" y="5085710"/>
            <a:ext cx="1440160" cy="504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Předvedení</a:t>
            </a:r>
            <a:endParaRPr lang="cs-CZ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1691680" y="5265204"/>
            <a:ext cx="21602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3347864" y="5265204"/>
            <a:ext cx="21602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5004048" y="5265204"/>
            <a:ext cx="21602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6669224" y="5265204"/>
            <a:ext cx="216024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/>
          <p:cNvSpPr txBox="1"/>
          <p:nvPr/>
        </p:nvSpPr>
        <p:spPr>
          <a:xfrm>
            <a:off x="1470481" y="5949280"/>
            <a:ext cx="5959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Zásada:    Bez používání PC,   stavebnice jen jako součást úloh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  <p:bldP spid="10" grpId="0" animBg="1"/>
      <p:bldP spid="11" grpId="0" animBg="1"/>
      <p:bldP spid="12" grpId="0" animBg="1"/>
      <p:bldP spid="6" grpId="0" animBg="1"/>
      <p:bldP spid="13" grpId="0" animBg="1"/>
      <p:bldP spid="14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>
            <a:off x="284575" y="3789040"/>
            <a:ext cx="8022640" cy="2421550"/>
            <a:chOff x="284575" y="3789040"/>
            <a:chExt cx="8022640" cy="2421550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884" y="4338391"/>
              <a:ext cx="172819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4692" y="4626423"/>
              <a:ext cx="1728192" cy="129614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575" y="4875502"/>
              <a:ext cx="1780117" cy="1335088"/>
            </a:xfrm>
            <a:prstGeom prst="rect">
              <a:avLst/>
            </a:prstGeom>
          </p:spPr>
        </p:pic>
        <p:sp>
          <p:nvSpPr>
            <p:cNvPr id="9" name="TextovéPole 8"/>
            <p:cNvSpPr txBox="1"/>
            <p:nvPr/>
          </p:nvSpPr>
          <p:spPr>
            <a:xfrm>
              <a:off x="521078" y="3789040"/>
              <a:ext cx="73847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b="1" dirty="0" smtClean="0"/>
                <a:t>Přesvědčení a motivace pedagogů v MŠ = nutná podmínka úspěchu</a:t>
              </a:r>
              <a:endParaRPr lang="cs-CZ" sz="2000" b="1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4100999" y="5737901"/>
              <a:ext cx="42062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Každá úloha = individuální instruktáž v MŠ</a:t>
              </a:r>
              <a:endParaRPr lang="cs-CZ" b="1" dirty="0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286878" y="334397"/>
            <a:ext cx="691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 tomto vzdělávacím systému spolupracuje několik subjektů:</a:t>
            </a:r>
          </a:p>
          <a:p>
            <a:endParaRPr lang="cs-CZ" dirty="0" smtClean="0"/>
          </a:p>
        </p:txBody>
      </p:sp>
      <p:sp>
        <p:nvSpPr>
          <p:cNvPr id="4" name="Zaoblený obdélník 3"/>
          <p:cNvSpPr/>
          <p:nvPr/>
        </p:nvSpPr>
        <p:spPr>
          <a:xfrm>
            <a:off x="3364391" y="1124744"/>
            <a:ext cx="2160240" cy="72008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Nositel projektu</a:t>
            </a:r>
          </a:p>
          <a:p>
            <a:pPr algn="ctr"/>
            <a:r>
              <a:rPr lang="cs-CZ" sz="1050" dirty="0" smtClean="0"/>
              <a:t>(tvůrci úloh, lektoři, konzultanti)</a:t>
            </a:r>
            <a:endParaRPr lang="cs-CZ" sz="1050" dirty="0"/>
          </a:p>
        </p:txBody>
      </p:sp>
      <p:sp>
        <p:nvSpPr>
          <p:cNvPr id="12" name="Zaoblený obdélník 11"/>
          <p:cNvSpPr/>
          <p:nvPr/>
        </p:nvSpPr>
        <p:spPr>
          <a:xfrm>
            <a:off x="502160" y="2204864"/>
            <a:ext cx="178211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Pedagogové MŠ</a:t>
            </a:r>
          </a:p>
          <a:p>
            <a:pPr algn="ctr"/>
            <a:r>
              <a:rPr lang="cs-CZ" sz="1050" dirty="0" smtClean="0"/>
              <a:t>(nejslabší článek)</a:t>
            </a:r>
            <a:endParaRPr lang="cs-CZ" sz="1050" dirty="0"/>
          </a:p>
        </p:txBody>
      </p:sp>
      <p:sp>
        <p:nvSpPr>
          <p:cNvPr id="13" name="Zaoblený obdélník 12"/>
          <p:cNvSpPr/>
          <p:nvPr/>
        </p:nvSpPr>
        <p:spPr>
          <a:xfrm>
            <a:off x="2424949" y="2204864"/>
            <a:ext cx="201956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Děti (5 – 6 let)</a:t>
            </a:r>
          </a:p>
          <a:p>
            <a:pPr algn="ctr"/>
            <a:r>
              <a:rPr lang="cs-CZ" sz="1050" dirty="0" smtClean="0"/>
              <a:t>(vnímavé, chápající, kreativní)</a:t>
            </a:r>
            <a:endParaRPr lang="cs-CZ" sz="1050" dirty="0"/>
          </a:p>
        </p:txBody>
      </p:sp>
      <p:sp>
        <p:nvSpPr>
          <p:cNvPr id="14" name="Zaoblený obdélník 13"/>
          <p:cNvSpPr/>
          <p:nvPr/>
        </p:nvSpPr>
        <p:spPr>
          <a:xfrm>
            <a:off x="4592490" y="2204864"/>
            <a:ext cx="16522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Rodiče</a:t>
            </a:r>
          </a:p>
          <a:p>
            <a:pPr algn="ctr"/>
            <a:r>
              <a:rPr lang="cs-CZ" sz="1050" dirty="0" smtClean="0"/>
              <a:t>(souhlasí, spolupracují)</a:t>
            </a:r>
            <a:endParaRPr lang="cs-CZ" sz="1050" dirty="0"/>
          </a:p>
        </p:txBody>
      </p:sp>
      <p:sp>
        <p:nvSpPr>
          <p:cNvPr id="15" name="Zaoblený obdélník 14"/>
          <p:cNvSpPr/>
          <p:nvPr/>
        </p:nvSpPr>
        <p:spPr>
          <a:xfrm>
            <a:off x="6372200" y="2204864"/>
            <a:ext cx="2055567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Podporovatelé</a:t>
            </a:r>
          </a:p>
          <a:p>
            <a:pPr algn="ctr"/>
            <a:r>
              <a:rPr lang="cs-CZ" sz="1050" dirty="0" smtClean="0"/>
              <a:t>(firmy, instituce, spolky, úřady …)</a:t>
            </a:r>
            <a:endParaRPr lang="cs-CZ" sz="1050" dirty="0"/>
          </a:p>
        </p:txBody>
      </p:sp>
      <p:grpSp>
        <p:nvGrpSpPr>
          <p:cNvPr id="6" name="Skupina 5"/>
          <p:cNvGrpSpPr/>
          <p:nvPr/>
        </p:nvGrpSpPr>
        <p:grpSpPr>
          <a:xfrm>
            <a:off x="5524631" y="1122403"/>
            <a:ext cx="2287729" cy="720080"/>
            <a:chOff x="5524631" y="1122403"/>
            <a:chExt cx="2287729" cy="720080"/>
          </a:xfrm>
        </p:grpSpPr>
        <p:sp>
          <p:nvSpPr>
            <p:cNvPr id="16" name="Zaoblený obdélník 15"/>
            <p:cNvSpPr/>
            <p:nvPr/>
          </p:nvSpPr>
          <p:spPr>
            <a:xfrm>
              <a:off x="5901234" y="1122403"/>
              <a:ext cx="1911126" cy="7200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smtClean="0"/>
                <a:t>V tomto projektu:</a:t>
              </a:r>
            </a:p>
            <a:p>
              <a:pPr algn="ctr"/>
              <a:r>
                <a:rPr lang="cs-CZ" sz="1050" dirty="0" smtClean="0"/>
                <a:t>VUT v Brně, ČMA, firmy, ….</a:t>
              </a:r>
              <a:endParaRPr lang="cs-CZ" sz="1050" dirty="0"/>
            </a:p>
          </p:txBody>
        </p:sp>
        <p:sp>
          <p:nvSpPr>
            <p:cNvPr id="5" name="Šipka doleva 4"/>
            <p:cNvSpPr/>
            <p:nvPr/>
          </p:nvSpPr>
          <p:spPr>
            <a:xfrm>
              <a:off x="5524631" y="1412776"/>
              <a:ext cx="376602" cy="21602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284800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035805" y="1124744"/>
            <a:ext cx="452880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 roku 2014 byly vytvořeny úlohy z oblasti: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Stavebnictví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Strojírenství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Přírodních věd (ekologie)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Hudebně – technické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Chemie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Biotechnologie</a:t>
            </a:r>
          </a:p>
          <a:p>
            <a:endParaRPr lang="cs-CZ" dirty="0"/>
          </a:p>
          <a:p>
            <a:r>
              <a:rPr lang="cs-CZ" dirty="0" smtClean="0"/>
              <a:t>Chystají se další:</a:t>
            </a:r>
          </a:p>
          <a:p>
            <a:endParaRPr lang="cs-CZ" dirty="0" smtClean="0"/>
          </a:p>
          <a:p>
            <a:pPr marL="285750" indent="-285750">
              <a:buFontTx/>
              <a:buChar char="-"/>
            </a:pPr>
            <a:r>
              <a:rPr lang="cs-CZ" dirty="0" smtClean="0"/>
              <a:t>Aktualizace stávajících úloh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Ekonomie, finanční gramotnost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Hospodaření, funkce rodiny, státní správy,…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a další 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733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0" b="16886"/>
          <a:stretch/>
        </p:blipFill>
        <p:spPr>
          <a:xfrm>
            <a:off x="1986335" y="2714539"/>
            <a:ext cx="1781817" cy="84454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18"/>
          <a:stretch/>
        </p:blipFill>
        <p:spPr>
          <a:xfrm>
            <a:off x="105623" y="2663354"/>
            <a:ext cx="1784828" cy="844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162" y="881333"/>
            <a:ext cx="2146577" cy="11066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665" y="2038675"/>
            <a:ext cx="3111215" cy="6052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13"/>
          <a:stretch/>
        </p:blipFill>
        <p:spPr>
          <a:xfrm>
            <a:off x="5850192" y="776561"/>
            <a:ext cx="2139055" cy="131623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8" t="35274" r="4783" b="30363"/>
          <a:stretch/>
        </p:blipFill>
        <p:spPr>
          <a:xfrm>
            <a:off x="5557018" y="2186800"/>
            <a:ext cx="1721924" cy="535710"/>
          </a:xfrm>
          <a:prstGeom prst="rect">
            <a:avLst/>
          </a:prstGeom>
        </p:spPr>
      </p:pic>
      <p:pic>
        <p:nvPicPr>
          <p:cNvPr id="9" name="Obrázek 8" descr="imagesCA8WG6M1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8531" y="446980"/>
            <a:ext cx="567472" cy="707098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10" name="Přímá spojnice 9"/>
          <p:cNvCxnSpPr>
            <a:stCxn id="9" idx="2"/>
          </p:cNvCxnSpPr>
          <p:nvPr/>
        </p:nvCxnSpPr>
        <p:spPr>
          <a:xfrm flipH="1">
            <a:off x="4572266" y="1154078"/>
            <a:ext cx="1" cy="978778"/>
          </a:xfrm>
          <a:prstGeom prst="line">
            <a:avLst/>
          </a:prstGeom>
          <a:ln w="539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572570" y="2186800"/>
            <a:ext cx="76" cy="768815"/>
          </a:xfrm>
          <a:prstGeom prst="line">
            <a:avLst/>
          </a:prstGeom>
          <a:ln w="539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572266" y="3018366"/>
            <a:ext cx="5914" cy="914690"/>
          </a:xfrm>
          <a:prstGeom prst="line">
            <a:avLst/>
          </a:prstGeom>
          <a:ln w="539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384134" y="133176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Skutečný objekt</a:t>
            </a:r>
          </a:p>
          <a:p>
            <a:pPr algn="ctr"/>
            <a:r>
              <a:rPr lang="cs-CZ" sz="1400" b="1" dirty="0" smtClean="0"/>
              <a:t>(představa, získání informací)</a:t>
            </a:r>
            <a:endParaRPr lang="cs-CZ" sz="1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768152" y="2263431"/>
            <a:ext cx="1674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Technická kresba</a:t>
            </a:r>
            <a:endParaRPr lang="cs-CZ" sz="1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752331" y="3018366"/>
            <a:ext cx="1823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Experiment, analýza, získání znalostí</a:t>
            </a:r>
            <a:endParaRPr lang="cs-CZ" sz="1400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3767816" y="4000917"/>
            <a:ext cx="1663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Manuální zručnost</a:t>
            </a:r>
            <a:endParaRPr lang="cs-CZ" sz="1400" b="1" dirty="0"/>
          </a:p>
        </p:txBody>
      </p:sp>
      <p:pic>
        <p:nvPicPr>
          <p:cNvPr id="17" name="Obrázek 1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53" b="12002"/>
          <a:stretch/>
        </p:blipFill>
        <p:spPr>
          <a:xfrm>
            <a:off x="2093382" y="3608340"/>
            <a:ext cx="1550058" cy="811217"/>
          </a:xfrm>
          <a:prstGeom prst="rect">
            <a:avLst/>
          </a:prstGeom>
        </p:spPr>
      </p:pic>
      <p:sp>
        <p:nvSpPr>
          <p:cNvPr id="18" name="TextovéPole 17"/>
          <p:cNvSpPr txBox="1"/>
          <p:nvPr/>
        </p:nvSpPr>
        <p:spPr>
          <a:xfrm>
            <a:off x="4035605" y="5586147"/>
            <a:ext cx="1128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Prezentace</a:t>
            </a:r>
            <a:endParaRPr lang="cs-CZ" sz="1400" b="1" dirty="0"/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355"/>
          <a:stretch/>
        </p:blipFill>
        <p:spPr>
          <a:xfrm>
            <a:off x="5575446" y="2852093"/>
            <a:ext cx="1709623" cy="880601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92" t="19725"/>
          <a:stretch/>
        </p:blipFill>
        <p:spPr>
          <a:xfrm>
            <a:off x="7164289" y="3662787"/>
            <a:ext cx="1930790" cy="988910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>
            <a:off x="4578180" y="3996626"/>
            <a:ext cx="5745" cy="1372299"/>
          </a:xfrm>
          <a:prstGeom prst="line">
            <a:avLst/>
          </a:prstGeom>
          <a:ln w="53975"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Obrázek 2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3596" y="4419557"/>
            <a:ext cx="2230230" cy="167267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pic>
        <p:nvPicPr>
          <p:cNvPr id="54" name="Obrázek 53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80000"/>
                    </a14:imgEffect>
                    <a14:imgEffect>
                      <a14:brightnessContrast bright="-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3" y="2008406"/>
            <a:ext cx="1533234" cy="1055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Obrázek 23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237" y="4611349"/>
            <a:ext cx="1906012" cy="1429509"/>
          </a:xfrm>
          <a:prstGeom prst="rect">
            <a:avLst/>
          </a:prstGeom>
        </p:spPr>
      </p:pic>
      <p:sp>
        <p:nvSpPr>
          <p:cNvPr id="22" name="TextovéPole 21"/>
          <p:cNvSpPr txBox="1"/>
          <p:nvPr/>
        </p:nvSpPr>
        <p:spPr>
          <a:xfrm>
            <a:off x="3571916" y="67428"/>
            <a:ext cx="187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5 fází každé úlohy</a:t>
            </a:r>
            <a:endParaRPr lang="cs-CZ" b="1" dirty="0"/>
          </a:p>
        </p:txBody>
      </p:sp>
      <p:pic>
        <p:nvPicPr>
          <p:cNvPr id="25" name="Obrázek 2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54" y="3608341"/>
            <a:ext cx="1935482" cy="14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236317" y="116632"/>
            <a:ext cx="5618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Příklad: Ukázka postupu při úloze „Mostní objekty“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3818" y="6448256"/>
            <a:ext cx="4444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>
                <a:latin typeface="Bell MT" pitchFamily="18" charset="0"/>
              </a:rPr>
              <a:t>Jak nám příští generace ustelou, tak si lehneme …</a:t>
            </a:r>
            <a:endParaRPr lang="cs-CZ" i="1" dirty="0">
              <a:latin typeface="Bell MT" pitchFamily="18" charset="0"/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6246754" y="6508641"/>
            <a:ext cx="289724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cs-CZ" b="1" spc="5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r>
              <a:rPr lang="cs-CZ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r>
              <a:rPr lang="cs-CZ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r>
              <a:rPr lang="cs-CZ" b="1" spc="50" dirty="0" smtClean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cs-CZ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É</a:t>
            </a:r>
            <a:r>
              <a:rPr lang="cs-C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b="1" spc="50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Š</a:t>
            </a:r>
            <a:r>
              <a:rPr lang="cs-CZ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cs-CZ" b="1" spc="50" dirty="0" smtClean="0">
                <a:ln w="1143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</a:t>
            </a:r>
            <a:r>
              <a:rPr lang="cs-CZ" b="1" spc="50" dirty="0" smtClean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</a:t>
            </a:r>
            <a:r>
              <a:rPr lang="cs-CZ" b="1" spc="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</a:t>
            </a:r>
            <a:endParaRPr lang="cs-CZ" b="1" spc="50" dirty="0">
              <a:ln w="11430"/>
              <a:solidFill>
                <a:schemeClr val="accent3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736487" y="599591"/>
            <a:ext cx="3106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fáze: Seznámení s úlohou</a:t>
            </a:r>
            <a:endParaRPr lang="cs-CZ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5653845" y="1164814"/>
            <a:ext cx="2987824" cy="4545796"/>
            <a:chOff x="5639149" y="1772816"/>
            <a:chExt cx="2987824" cy="4545796"/>
          </a:xfrm>
        </p:grpSpPr>
        <p:sp>
          <p:nvSpPr>
            <p:cNvPr id="18" name="Obdélník 17"/>
            <p:cNvSpPr/>
            <p:nvPr/>
          </p:nvSpPr>
          <p:spPr>
            <a:xfrm>
              <a:off x="5666524" y="1772816"/>
              <a:ext cx="2960449" cy="4545796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1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" name="Obrázek 6" descr="exkurze mosty1.JPG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39149" y="3814341"/>
              <a:ext cx="2987824" cy="22408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27" name="Picture 3" descr="F:\Vysoké  školky\Prezentace, konference\Spolupráce roku - soutěž\čin 2013\příprava\zkoušíme pevnost betonu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524" y="1772816"/>
              <a:ext cx="2722562" cy="20415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TextovéPole 10"/>
            <p:cNvSpPr txBox="1"/>
            <p:nvPr/>
          </p:nvSpPr>
          <p:spPr>
            <a:xfrm>
              <a:off x="6697217" y="5949280"/>
              <a:ext cx="9010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Exkurze</a:t>
              </a:r>
              <a:endParaRPr lang="cs-CZ" dirty="0"/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334988" y="1164814"/>
            <a:ext cx="2681222" cy="4208402"/>
            <a:chOff x="334988" y="1164814"/>
            <a:chExt cx="2681222" cy="4208402"/>
          </a:xfrm>
        </p:grpSpPr>
        <p:sp>
          <p:nvSpPr>
            <p:cNvPr id="16" name="Obdélník 15"/>
            <p:cNvSpPr/>
            <p:nvPr/>
          </p:nvSpPr>
          <p:spPr>
            <a:xfrm>
              <a:off x="334988" y="1164814"/>
              <a:ext cx="2681222" cy="4208402"/>
            </a:xfrm>
            <a:prstGeom prst="rect">
              <a:avLst/>
            </a:prstGeom>
            <a:solidFill>
              <a:schemeClr val="accent1">
                <a:alpha val="1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5" name="Picture 2" descr="F:\Vysoké  školky\Prezentace, konference\Spolupráce roku - soutěž\čin 2013\příhradový\DSCN0064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988" y="1178279"/>
              <a:ext cx="2681222" cy="2011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TextovéPole 4"/>
            <p:cNvSpPr txBox="1"/>
            <p:nvPr/>
          </p:nvSpPr>
          <p:spPr>
            <a:xfrm>
              <a:off x="1166438" y="4934775"/>
              <a:ext cx="805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Výklad</a:t>
              </a:r>
              <a:endParaRPr lang="cs-CZ" dirty="0"/>
            </a:p>
          </p:txBody>
        </p:sp>
        <p:pic>
          <p:nvPicPr>
            <p:cNvPr id="24" name="Obrázek 23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0680" y="3266147"/>
              <a:ext cx="2409838" cy="1741993"/>
            </a:xfrm>
            <a:prstGeom prst="rect">
              <a:avLst/>
            </a:prstGeom>
          </p:spPr>
        </p:pic>
      </p:grpSp>
      <p:grpSp>
        <p:nvGrpSpPr>
          <p:cNvPr id="23" name="Skupina 22"/>
          <p:cNvGrpSpPr/>
          <p:nvPr/>
        </p:nvGrpSpPr>
        <p:grpSpPr>
          <a:xfrm>
            <a:off x="3130223" y="1178279"/>
            <a:ext cx="2319337" cy="4698993"/>
            <a:chOff x="3130223" y="1178279"/>
            <a:chExt cx="2319337" cy="4698993"/>
          </a:xfrm>
        </p:grpSpPr>
        <p:sp>
          <p:nvSpPr>
            <p:cNvPr id="17" name="Obdélník 16"/>
            <p:cNvSpPr/>
            <p:nvPr/>
          </p:nvSpPr>
          <p:spPr>
            <a:xfrm>
              <a:off x="3130223" y="1178279"/>
              <a:ext cx="2319337" cy="4698993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1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26" name="Picture 2" descr="F:\Vysoké  školky\Prezentace, konference\Spolupráce roku - soutěž\čin 2013\příprava\typy2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0479" y="1250287"/>
              <a:ext cx="1798823" cy="2394737"/>
            </a:xfrm>
            <a:prstGeom prst="rect">
              <a:avLst/>
            </a:prstGeom>
            <a:ln>
              <a:noFill/>
            </a:ln>
            <a:effectLst>
              <a:softEdge rad="0"/>
            </a:effectLst>
          </p:spPr>
        </p:pic>
        <p:sp>
          <p:nvSpPr>
            <p:cNvPr id="10" name="TextovéPole 9"/>
            <p:cNvSpPr txBox="1"/>
            <p:nvPr/>
          </p:nvSpPr>
          <p:spPr>
            <a:xfrm>
              <a:off x="3509936" y="5430766"/>
              <a:ext cx="17859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smtClean="0"/>
                <a:t>Výlety po okolí …</a:t>
              </a:r>
              <a:endParaRPr lang="cs-CZ" dirty="0"/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8964" y="3679815"/>
              <a:ext cx="2161857" cy="16213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55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1072</Words>
  <Application>Microsoft Office PowerPoint</Application>
  <PresentationFormat>Předvádění na obrazovce (4:3)</PresentationFormat>
  <Paragraphs>236</Paragraphs>
  <Slides>28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systému Office</vt:lpstr>
      <vt:lpstr>Prezentace aplikace PowerPoint</vt:lpstr>
      <vt:lpstr>Prezentace aplikace PowerPoint</vt:lpstr>
      <vt:lpstr>Projekt vzdělávání od 3 do 99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Zařazení pilotního projektu do širšího kontextu, strategické dokumenty</vt:lpstr>
      <vt:lpstr>Proč Realizovat</vt:lpstr>
      <vt:lpstr>Co využít a jaký je hlavní cíl</vt:lpstr>
      <vt:lpstr>Prezentace aplikace PowerPoint</vt:lpstr>
      <vt:lpstr>Prezentace aplikace PowerPoint</vt:lpstr>
    </vt:vector>
  </TitlesOfParts>
  <Company>Prefa Brno a.s.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ve firmě – firma ve škole 20. 09. 2012 Uherský Brod</dc:title>
  <dc:creator>Filip Miloš</dc:creator>
  <cp:lastModifiedBy>siman</cp:lastModifiedBy>
  <cp:revision>243</cp:revision>
  <dcterms:created xsi:type="dcterms:W3CDTF">2012-09-06T07:57:15Z</dcterms:created>
  <dcterms:modified xsi:type="dcterms:W3CDTF">2014-11-13T09:48:56Z</dcterms:modified>
</cp:coreProperties>
</file>