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7" r:id="rId13"/>
    <p:sldId id="270" r:id="rId14"/>
    <p:sldId id="269" r:id="rId15"/>
    <p:sldId id="271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05" autoAdjust="0"/>
  </p:normalViewPr>
  <p:slideViewPr>
    <p:cSldViewPr>
      <p:cViewPr varScale="1">
        <p:scale>
          <a:sx n="111" d="100"/>
          <a:sy n="111" d="100"/>
        </p:scale>
        <p:origin x="-5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B7892-493D-4AD6-AB62-DC8997ABD8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7F6D9E-07FD-4BE6-B587-EF23475E1E6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506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7F6D9E-07FD-4BE6-B587-EF23475E1E6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80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86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598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805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58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5279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90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49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77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05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334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55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49E80-C7F2-4DDE-BC93-E117F7238B76}" type="datetimeFigureOut">
              <a:rPr lang="cs-CZ" smtClean="0"/>
              <a:t>27.10.2014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EE3B9-E30A-4081-B44D-29A157AC34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29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6120680"/>
          </a:xfrm>
        </p:spPr>
        <p:txBody>
          <a:bodyPr>
            <a:normAutofit fontScale="90000"/>
          </a:bodyPr>
          <a:lstStyle/>
          <a:p>
            <a:r>
              <a:rPr lang="cs-CZ" sz="2800" b="1" i="1" dirty="0" smtClean="0"/>
              <a:t/>
            </a:r>
            <a:br>
              <a:rPr lang="cs-CZ" sz="2800" b="1" i="1" dirty="0" smtClean="0"/>
            </a:br>
            <a:r>
              <a:rPr lang="cs-CZ" sz="2800" b="1" i="1" dirty="0" smtClean="0"/>
              <a:t/>
            </a:r>
            <a:br>
              <a:rPr lang="cs-CZ" sz="2800" b="1" i="1" dirty="0" smtClean="0"/>
            </a:br>
            <a:r>
              <a:rPr lang="cs-CZ" sz="2800" b="1" i="1" dirty="0"/>
              <a:t/>
            </a:r>
            <a:br>
              <a:rPr lang="cs-CZ" sz="2800" b="1" i="1" dirty="0"/>
            </a:br>
            <a:r>
              <a:rPr lang="cs-CZ" sz="2800" b="1" i="1" dirty="0" smtClean="0"/>
              <a:t/>
            </a:r>
            <a:br>
              <a:rPr lang="cs-CZ" sz="2800" b="1" i="1" dirty="0" smtClean="0"/>
            </a:br>
            <a:r>
              <a:rPr lang="cs-CZ" sz="2800" b="1" i="1" dirty="0"/>
              <a:t/>
            </a:r>
            <a:br>
              <a:rPr lang="cs-CZ" sz="2800" b="1" i="1" dirty="0"/>
            </a:br>
            <a:r>
              <a:rPr lang="cs-CZ" sz="2000" b="1" i="1" dirty="0" smtClean="0"/>
              <a:t>Inženýrská akademie</a:t>
            </a:r>
            <a:r>
              <a:rPr lang="cs-CZ" sz="2000" b="1" i="1" dirty="0"/>
              <a:t/>
            </a:r>
            <a:br>
              <a:rPr lang="cs-CZ" sz="2000" b="1" i="1" dirty="0"/>
            </a:br>
            <a:r>
              <a:rPr lang="cs-CZ" sz="2000" b="1" i="1" dirty="0" smtClean="0"/>
              <a:t>české republiky</a:t>
            </a:r>
            <a:r>
              <a:rPr lang="cs-CZ" sz="2800" b="1" i="1" dirty="0" smtClean="0"/>
              <a:t/>
            </a:r>
            <a:br>
              <a:rPr lang="cs-CZ" sz="2800" b="1" i="1" dirty="0" smtClean="0"/>
            </a:br>
            <a:r>
              <a:rPr lang="cs-CZ" sz="2800" b="1" i="1" dirty="0" smtClean="0"/>
              <a:t/>
            </a:r>
            <a:br>
              <a:rPr lang="cs-CZ" sz="2800" b="1" i="1" dirty="0" smtClean="0"/>
            </a:br>
            <a:r>
              <a:rPr lang="cs-CZ" sz="2800" b="1" i="1" dirty="0" smtClean="0"/>
              <a:t/>
            </a:r>
            <a:br>
              <a:rPr lang="cs-CZ" sz="2800" b="1" i="1" dirty="0" smtClean="0"/>
            </a:br>
            <a:r>
              <a:rPr lang="cs-CZ" sz="2800" b="1" i="1" dirty="0" smtClean="0"/>
              <a:t/>
            </a:r>
            <a:br>
              <a:rPr lang="cs-CZ" sz="2800" b="1" i="1" dirty="0" smtClean="0"/>
            </a:br>
            <a:r>
              <a:rPr lang="cs-CZ" sz="3600" b="1" i="1" dirty="0" smtClean="0"/>
              <a:t>Současné problémy související s</a:t>
            </a:r>
            <a:br>
              <a:rPr lang="cs-CZ" sz="3600" b="1" i="1" dirty="0" smtClean="0"/>
            </a:br>
            <a:r>
              <a:rPr lang="cs-CZ" sz="3600" b="1" i="1" dirty="0" smtClean="0">
                <a:solidFill>
                  <a:srgbClr val="FF0000"/>
                </a:solidFill>
              </a:rPr>
              <a:t>technickým vzděláváním</a:t>
            </a:r>
            <a:br>
              <a:rPr lang="cs-CZ" sz="3600" b="1" i="1" dirty="0" smtClean="0">
                <a:solidFill>
                  <a:srgbClr val="FF0000"/>
                </a:solidFill>
              </a:rPr>
            </a:br>
            <a:r>
              <a:rPr lang="cs-CZ" sz="3600" b="1" i="1" dirty="0">
                <a:solidFill>
                  <a:srgbClr val="FF0000"/>
                </a:solidFill>
              </a:rPr>
              <a:t/>
            </a:r>
            <a:br>
              <a:rPr lang="cs-CZ" sz="3600" b="1" i="1" dirty="0">
                <a:solidFill>
                  <a:srgbClr val="FF0000"/>
                </a:solidFill>
              </a:rPr>
            </a:br>
            <a:r>
              <a:rPr lang="cs-CZ" sz="2800" b="1" i="1" dirty="0" smtClean="0">
                <a:solidFill>
                  <a:srgbClr val="FF0000"/>
                </a:solidFill>
              </a:rPr>
              <a:t/>
            </a:r>
            <a:br>
              <a:rPr lang="cs-CZ" sz="2800" b="1" i="1" dirty="0" smtClean="0">
                <a:solidFill>
                  <a:srgbClr val="FF0000"/>
                </a:solidFill>
              </a:rPr>
            </a:br>
            <a:r>
              <a:rPr lang="cs-CZ" sz="2800" b="1" i="1" dirty="0" smtClean="0">
                <a:solidFill>
                  <a:srgbClr val="FF0000"/>
                </a:solidFill>
              </a:rPr>
              <a:t/>
            </a:r>
            <a:br>
              <a:rPr lang="cs-CZ" sz="2800" b="1" i="1" dirty="0" smtClean="0">
                <a:solidFill>
                  <a:srgbClr val="FF0000"/>
                </a:solidFill>
              </a:rPr>
            </a:br>
            <a:r>
              <a:rPr lang="cs-CZ" sz="2800" b="1" i="1" dirty="0">
                <a:solidFill>
                  <a:srgbClr val="FF0000"/>
                </a:solidFill>
              </a:rPr>
              <a:t/>
            </a:r>
            <a:br>
              <a:rPr lang="cs-CZ" sz="2800" b="1" i="1" dirty="0">
                <a:solidFill>
                  <a:srgbClr val="FF0000"/>
                </a:solidFill>
              </a:rPr>
            </a:br>
            <a:r>
              <a:rPr lang="cs-CZ" sz="2800" b="1" i="1" dirty="0" smtClean="0">
                <a:solidFill>
                  <a:srgbClr val="FF0000"/>
                </a:solidFill>
              </a:rPr>
              <a:t/>
            </a:r>
            <a:br>
              <a:rPr lang="cs-CZ" sz="2800" b="1" i="1" dirty="0" smtClean="0">
                <a:solidFill>
                  <a:srgbClr val="FF0000"/>
                </a:solidFill>
              </a:rPr>
            </a:br>
            <a:r>
              <a:rPr lang="cs-CZ" sz="2800" b="1" i="1" dirty="0">
                <a:solidFill>
                  <a:srgbClr val="FF0000"/>
                </a:solidFill>
              </a:rPr>
              <a:t/>
            </a:r>
            <a:br>
              <a:rPr lang="cs-CZ" sz="2800" b="1" i="1" dirty="0">
                <a:solidFill>
                  <a:srgbClr val="FF0000"/>
                </a:solidFill>
              </a:rPr>
            </a:br>
            <a:r>
              <a:rPr lang="cs-CZ" sz="2800" b="1" i="1" dirty="0" smtClean="0">
                <a:solidFill>
                  <a:srgbClr val="FF0000"/>
                </a:solidFill>
              </a:rPr>
              <a:t/>
            </a:r>
            <a:br>
              <a:rPr lang="cs-CZ" sz="2800" b="1" i="1" dirty="0" smtClean="0">
                <a:solidFill>
                  <a:srgbClr val="FF0000"/>
                </a:solidFill>
              </a:rPr>
            </a:br>
            <a:r>
              <a:rPr lang="cs-CZ" sz="2800" b="1" i="1" dirty="0">
                <a:solidFill>
                  <a:srgbClr val="FF0000"/>
                </a:solidFill>
              </a:rPr>
              <a:t/>
            </a:r>
            <a:br>
              <a:rPr lang="cs-CZ" sz="2800" b="1" i="1" dirty="0">
                <a:solidFill>
                  <a:srgbClr val="FF0000"/>
                </a:solidFill>
              </a:rPr>
            </a:br>
            <a:r>
              <a:rPr lang="cs-CZ" sz="2800" b="1" i="1" dirty="0" smtClean="0">
                <a:solidFill>
                  <a:srgbClr val="FF0000"/>
                </a:solidFill>
              </a:rPr>
              <a:t/>
            </a:r>
            <a:br>
              <a:rPr lang="cs-CZ" sz="2800" b="1" i="1" dirty="0" smtClean="0">
                <a:solidFill>
                  <a:srgbClr val="FF0000"/>
                </a:solidFill>
              </a:rPr>
            </a:br>
            <a:r>
              <a:rPr lang="cs-CZ" sz="2800" b="1" i="1" dirty="0" smtClean="0">
                <a:solidFill>
                  <a:srgbClr val="FF0000"/>
                </a:solidFill>
              </a:rPr>
              <a:t/>
            </a:r>
            <a:br>
              <a:rPr lang="cs-CZ" sz="2800" b="1" i="1" dirty="0" smtClean="0">
                <a:solidFill>
                  <a:srgbClr val="FF0000"/>
                </a:solidFill>
              </a:rPr>
            </a:br>
            <a:endParaRPr lang="cs-CZ" sz="2800" b="1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000" dirty="0" smtClean="0"/>
              <a:t>                      </a:t>
            </a:r>
          </a:p>
          <a:p>
            <a:pPr algn="just"/>
            <a:endParaRPr lang="cs-CZ" sz="2000" dirty="0"/>
          </a:p>
          <a:p>
            <a:endParaRPr lang="cs-CZ" sz="2000" b="1" dirty="0" smtClean="0"/>
          </a:p>
          <a:p>
            <a:r>
              <a:rPr lang="cs-CZ" sz="2000" b="1" i="1" dirty="0" smtClean="0"/>
              <a:t>Petr Zuna</a:t>
            </a:r>
          </a:p>
          <a:p>
            <a:r>
              <a:rPr lang="cs-CZ" sz="1400" b="1" i="1" dirty="0" smtClean="0"/>
              <a:t>Petr.zuna@fs.cvut.cz</a:t>
            </a:r>
          </a:p>
          <a:p>
            <a:endParaRPr lang="cs-CZ" sz="2000" b="1" dirty="0" smtClean="0"/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</p:txBody>
      </p:sp>
      <p:pic>
        <p:nvPicPr>
          <p:cNvPr id="6" name="Picture 10" descr="ia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288" y="381025"/>
            <a:ext cx="137160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148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cs-CZ" sz="2000" b="1" i="1" dirty="0">
                <a:solidFill>
                  <a:srgbClr val="0070C0"/>
                </a:solidFill>
              </a:rPr>
              <a:t>Výsledky ankety </a:t>
            </a:r>
            <a:r>
              <a:rPr lang="cs-CZ" sz="2400" b="1" i="1" dirty="0">
                <a:solidFill>
                  <a:srgbClr val="0070C0"/>
                </a:solidFill>
              </a:rPr>
              <a:t>„Pohled na inženýrské vzdělávání“ </a:t>
            </a:r>
            <a:r>
              <a:rPr lang="cs-CZ" sz="2400" b="1" i="1" dirty="0" smtClean="0">
                <a:solidFill>
                  <a:srgbClr val="0070C0"/>
                </a:solidFill>
              </a:rPr>
              <a:t>(4)</a:t>
            </a:r>
            <a:endParaRPr lang="cs-CZ" sz="2400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400600"/>
          </a:xfrm>
        </p:spPr>
        <p:txBody>
          <a:bodyPr>
            <a:normAutofit lnSpcReduction="10000"/>
          </a:bodyPr>
          <a:lstStyle/>
          <a:p>
            <a:pPr algn="ctr"/>
            <a:r>
              <a:rPr lang="cs-CZ" sz="2400" b="1" i="1" dirty="0">
                <a:solidFill>
                  <a:srgbClr val="7030A0"/>
                </a:solidFill>
              </a:rPr>
              <a:t>Skladba studijních </a:t>
            </a:r>
            <a:r>
              <a:rPr lang="cs-CZ" sz="2400" b="1" i="1" dirty="0" smtClean="0">
                <a:solidFill>
                  <a:srgbClr val="7030A0"/>
                </a:solidFill>
              </a:rPr>
              <a:t>programů (</a:t>
            </a:r>
            <a:r>
              <a:rPr lang="cs-CZ" sz="2400" b="1" i="1" dirty="0" err="1" smtClean="0">
                <a:solidFill>
                  <a:srgbClr val="7030A0"/>
                </a:solidFill>
              </a:rPr>
              <a:t>pokr</a:t>
            </a:r>
            <a:r>
              <a:rPr lang="cs-CZ" sz="2400" b="1" i="1" dirty="0" smtClean="0">
                <a:solidFill>
                  <a:srgbClr val="7030A0"/>
                </a:solidFill>
              </a:rPr>
              <a:t>.)</a:t>
            </a:r>
          </a:p>
          <a:p>
            <a:pPr algn="ctr"/>
            <a:endParaRPr lang="cs-CZ" sz="2400" b="1" i="1" dirty="0">
              <a:solidFill>
                <a:srgbClr val="7030A0"/>
              </a:solidFill>
            </a:endParaRPr>
          </a:p>
          <a:p>
            <a:pPr algn="just"/>
            <a:r>
              <a:rPr lang="cs-CZ" sz="2400" b="1" dirty="0"/>
              <a:t>Důležitou roli hraje praxe studentů. lze doporučiti možnost part-</a:t>
            </a:r>
            <a:r>
              <a:rPr lang="cs-CZ" sz="2400" b="1" dirty="0" err="1"/>
              <a:t>time</a:t>
            </a:r>
            <a:r>
              <a:rPr lang="cs-CZ" sz="2400" b="1" dirty="0"/>
              <a:t> úvazků studentů vyšších ročníků magisterského a doktorského studia v průmyslových podnicích.</a:t>
            </a:r>
            <a:r>
              <a:rPr lang="cs-CZ" sz="2400" b="1" i="1" dirty="0" smtClean="0"/>
              <a:t>		</a:t>
            </a:r>
          </a:p>
          <a:p>
            <a:pPr algn="just"/>
            <a:endParaRPr lang="cs-CZ" sz="2400" b="1" i="1" dirty="0"/>
          </a:p>
          <a:p>
            <a:pPr algn="just"/>
            <a:r>
              <a:rPr lang="cs-CZ" sz="2400" b="1" dirty="0" smtClean="0"/>
              <a:t>Zastoupení </a:t>
            </a:r>
            <a:r>
              <a:rPr lang="cs-CZ" sz="2400" b="1" dirty="0"/>
              <a:t>netechnických předmětů ve studijních plánech inženýrského </a:t>
            </a:r>
            <a:r>
              <a:rPr lang="cs-CZ" sz="2400" b="1" dirty="0" smtClean="0"/>
              <a:t>vzdělání </a:t>
            </a:r>
            <a:r>
              <a:rPr lang="cs-CZ" sz="2000" b="1" dirty="0" smtClean="0">
                <a:solidFill>
                  <a:srgbClr val="FF0000"/>
                </a:solidFill>
              </a:rPr>
              <a:t>(</a:t>
            </a:r>
            <a:r>
              <a:rPr lang="cs-CZ" sz="2000" b="1" i="1" dirty="0" smtClean="0">
                <a:solidFill>
                  <a:srgbClr val="FF0000"/>
                </a:solidFill>
              </a:rPr>
              <a:t>Rozsah se </a:t>
            </a:r>
            <a:r>
              <a:rPr lang="cs-CZ" sz="2000" b="1" i="1" dirty="0">
                <a:solidFill>
                  <a:srgbClr val="FF0000"/>
                </a:solidFill>
              </a:rPr>
              <a:t>pohybuje od 10% do 25% (extrémně až do 40</a:t>
            </a:r>
            <a:r>
              <a:rPr lang="cs-CZ" sz="2000" b="1" i="1" dirty="0" smtClean="0">
                <a:solidFill>
                  <a:srgbClr val="FF0000"/>
                </a:solidFill>
              </a:rPr>
              <a:t>%))	. </a:t>
            </a:r>
            <a:r>
              <a:rPr lang="cs-CZ" sz="2400" b="1" dirty="0"/>
              <a:t>V současnosti je trend tento rozsah </a:t>
            </a:r>
            <a:r>
              <a:rPr lang="cs-CZ" sz="2400" b="1" dirty="0" smtClean="0"/>
              <a:t>zvyšovat.</a:t>
            </a:r>
          </a:p>
          <a:p>
            <a:pPr marL="0" indent="0" algn="just">
              <a:buNone/>
            </a:pPr>
            <a:r>
              <a:rPr lang="cs-CZ" sz="2400" b="1" i="1" dirty="0" smtClean="0">
                <a:solidFill>
                  <a:srgbClr val="FF0000"/>
                </a:solidFill>
              </a:rPr>
              <a:t>	</a:t>
            </a:r>
            <a:r>
              <a:rPr lang="cs-CZ" sz="2400" b="1" i="1" dirty="0" smtClean="0"/>
              <a:t>	</a:t>
            </a:r>
          </a:p>
          <a:p>
            <a:pPr algn="just"/>
            <a:r>
              <a:rPr lang="cs-CZ" sz="2400" b="1" dirty="0" smtClean="0">
                <a:solidFill>
                  <a:srgbClr val="0070C0"/>
                </a:solidFill>
              </a:rPr>
              <a:t>Zapojení </a:t>
            </a:r>
            <a:r>
              <a:rPr lang="cs-CZ" sz="2400" b="1" dirty="0">
                <a:solidFill>
                  <a:srgbClr val="0070C0"/>
                </a:solidFill>
              </a:rPr>
              <a:t>studentů do vědeckých a výzkumných </a:t>
            </a:r>
            <a:r>
              <a:rPr lang="cs-CZ" sz="2400" b="1" dirty="0" smtClean="0">
                <a:solidFill>
                  <a:srgbClr val="0070C0"/>
                </a:solidFill>
              </a:rPr>
              <a:t>aktivit </a:t>
            </a:r>
            <a:r>
              <a:rPr lang="cs-CZ" sz="2400" b="1" dirty="0" smtClean="0"/>
              <a:t>je </a:t>
            </a:r>
            <a:r>
              <a:rPr lang="cs-CZ" sz="2400" b="1" dirty="0"/>
              <a:t>pokládáno za velmi důležité a probíhá především v magisterském a doktorském studiu.</a:t>
            </a:r>
            <a:endParaRPr lang="cs-CZ" sz="2400" b="1" i="1" dirty="0"/>
          </a:p>
        </p:txBody>
      </p:sp>
    </p:spTree>
    <p:extLst>
      <p:ext uri="{BB962C8B-B14F-4D97-AF65-F5344CB8AC3E}">
        <p14:creationId xmlns:p14="http://schemas.microsoft.com/office/powerpoint/2010/main" val="1414125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sz="2000" b="1" i="1" dirty="0">
                <a:solidFill>
                  <a:srgbClr val="0070C0"/>
                </a:solidFill>
              </a:rPr>
              <a:t>Výsledky ankety </a:t>
            </a:r>
            <a:r>
              <a:rPr lang="cs-CZ" sz="2400" b="1" i="1" dirty="0">
                <a:solidFill>
                  <a:srgbClr val="0070C0"/>
                </a:solidFill>
              </a:rPr>
              <a:t>„Pohled na inženýrské vzdělávání“ </a:t>
            </a:r>
            <a:r>
              <a:rPr lang="cs-CZ" sz="2400" b="1" i="1" dirty="0" smtClean="0">
                <a:solidFill>
                  <a:srgbClr val="0070C0"/>
                </a:solidFill>
              </a:rPr>
              <a:t>(5)</a:t>
            </a:r>
            <a:r>
              <a:rPr lang="cs-CZ" sz="2400" b="1" i="1" dirty="0" smtClean="0">
                <a:solidFill>
                  <a:srgbClr val="7030A0"/>
                </a:solidFill>
              </a:rPr>
              <a:t/>
            </a:r>
            <a:br>
              <a:rPr lang="cs-CZ" sz="2400" b="1" i="1" dirty="0" smtClean="0">
                <a:solidFill>
                  <a:srgbClr val="7030A0"/>
                </a:solidFill>
              </a:rPr>
            </a:br>
            <a:r>
              <a:rPr lang="cs-CZ" sz="2400" b="1" i="1" dirty="0" smtClean="0">
                <a:solidFill>
                  <a:srgbClr val="7030A0"/>
                </a:solidFill>
              </a:rPr>
              <a:t>Spolupráce univerzit s průmyslem - využívání odborníků z praxe</a:t>
            </a:r>
            <a:endParaRPr lang="cs-CZ" sz="2400" b="1" i="1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cs-CZ" sz="2400" b="1" i="1" dirty="0" smtClean="0">
                <a:solidFill>
                  <a:srgbClr val="0070C0"/>
                </a:solidFill>
              </a:rPr>
              <a:t>Konkrétní příklady</a:t>
            </a:r>
          </a:p>
          <a:p>
            <a:pPr algn="ctr"/>
            <a:endParaRPr lang="cs-CZ" sz="2400" b="1" i="1" dirty="0" smtClean="0">
              <a:solidFill>
                <a:srgbClr val="0070C0"/>
              </a:solidFill>
            </a:endParaRPr>
          </a:p>
          <a:p>
            <a:pPr algn="just"/>
            <a:r>
              <a:rPr lang="cs-CZ" sz="2400" b="1" dirty="0" smtClean="0"/>
              <a:t>Odborníci </a:t>
            </a:r>
            <a:r>
              <a:rPr lang="cs-CZ" sz="2400" b="1" dirty="0"/>
              <a:t>z praxe využíváni pro jednotlivé přednášky, případně '­bloky přednášek, mezi akademické pracovníky však zařazeni nejsou</a:t>
            </a:r>
            <a:r>
              <a:rPr lang="cs-CZ" sz="2400" b="1" dirty="0" smtClean="0"/>
              <a:t>.</a:t>
            </a:r>
            <a:r>
              <a:rPr lang="cs-CZ" sz="2400" b="1" dirty="0"/>
              <a:t> </a:t>
            </a:r>
            <a:endParaRPr lang="cs-CZ" sz="2400" b="1" dirty="0" smtClean="0"/>
          </a:p>
          <a:p>
            <a:pPr algn="just"/>
            <a:endParaRPr lang="cs-CZ" sz="2400" b="1" i="1" dirty="0" smtClean="0"/>
          </a:p>
          <a:p>
            <a:pPr algn="just"/>
            <a:r>
              <a:rPr lang="cs-CZ" sz="2400" b="1" dirty="0" smtClean="0"/>
              <a:t>Na </a:t>
            </a:r>
            <a:r>
              <a:rPr lang="cs-CZ" sz="2400" b="1" dirty="0"/>
              <a:t>základě různých typů výběrových řízení získávají experti z praxe na univerzitní pozici a titul </a:t>
            </a:r>
            <a:r>
              <a:rPr lang="cs-CZ" sz="2400" b="1" dirty="0" smtClean="0"/>
              <a:t> </a:t>
            </a:r>
            <a:r>
              <a:rPr lang="cs-CZ" sz="2400" b="1" dirty="0"/>
              <a:t>(profesor z praxe, profesor konzultant, hostující profesor, mimořádný profesor, adjunkt profesor apod</a:t>
            </a:r>
            <a:r>
              <a:rPr lang="cs-CZ" sz="2400" b="1" dirty="0" smtClean="0"/>
              <a:t>.).</a:t>
            </a:r>
          </a:p>
          <a:p>
            <a:pPr algn="just"/>
            <a:endParaRPr lang="cs-CZ" sz="2400" b="1" dirty="0"/>
          </a:p>
          <a:p>
            <a:pPr algn="just"/>
            <a:r>
              <a:rPr lang="cs-CZ" sz="2400" b="1" dirty="0"/>
              <a:t>V řadě případů však nejsou tito profesoři univerzitou placeni -zůstávají zaměstnanci podniku a využívají personální i laboratorní vybavení university. </a:t>
            </a:r>
            <a:r>
              <a:rPr lang="cs-CZ" sz="2400" b="1" dirty="0">
                <a:solidFill>
                  <a:srgbClr val="FF0000"/>
                </a:solidFill>
              </a:rPr>
              <a:t>Jejich zapojení do výuky je vždy vysoce hodnoceno</a:t>
            </a:r>
            <a:endParaRPr lang="cs-CZ" sz="24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188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cs-CZ" sz="2000" b="1" i="1" dirty="0">
                <a:solidFill>
                  <a:srgbClr val="0070C0"/>
                </a:solidFill>
              </a:rPr>
              <a:t>Výsledky ankety </a:t>
            </a:r>
            <a:r>
              <a:rPr lang="cs-CZ" sz="2400" b="1" i="1" dirty="0">
                <a:solidFill>
                  <a:srgbClr val="0070C0"/>
                </a:solidFill>
              </a:rPr>
              <a:t>„Pohled na inženýrské vzdělávání“ </a:t>
            </a:r>
            <a:r>
              <a:rPr lang="cs-CZ" sz="2400" b="1" i="1" dirty="0" smtClean="0">
                <a:solidFill>
                  <a:srgbClr val="0070C0"/>
                </a:solidFill>
              </a:rPr>
              <a:t>(6)</a:t>
            </a:r>
            <a:r>
              <a:rPr lang="cs-CZ" sz="2400" b="1" i="1" dirty="0" smtClean="0"/>
              <a:t/>
            </a:r>
            <a:br>
              <a:rPr lang="cs-CZ" sz="2400" b="1" i="1" dirty="0" smtClean="0"/>
            </a:br>
            <a:r>
              <a:rPr lang="cs-CZ" sz="2400" b="1" i="1" dirty="0" smtClean="0">
                <a:solidFill>
                  <a:srgbClr val="7030A0"/>
                </a:solidFill>
              </a:rPr>
              <a:t>Kritéria pro </a:t>
            </a:r>
            <a:r>
              <a:rPr lang="cs-CZ" sz="2400" b="1" i="1" dirty="0" smtClean="0">
                <a:solidFill>
                  <a:srgbClr val="7030A0"/>
                </a:solidFill>
              </a:rPr>
              <a:t>hodnocení kvality vysokých škol</a:t>
            </a:r>
            <a:endParaRPr lang="cs-CZ" sz="2400" b="1" i="1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85000" lnSpcReduction="20000"/>
          </a:bodyPr>
          <a:lstStyle/>
          <a:p>
            <a:pPr algn="just"/>
            <a:endParaRPr lang="cs-CZ" sz="2400" b="1" dirty="0" smtClean="0"/>
          </a:p>
          <a:p>
            <a:pPr algn="just"/>
            <a:r>
              <a:rPr lang="cs-CZ" sz="2400" b="1" dirty="0" smtClean="0"/>
              <a:t>Je </a:t>
            </a:r>
            <a:r>
              <a:rPr lang="cs-CZ" sz="2400" b="1" dirty="0"/>
              <a:t>diskutováno, zda rozdělit školy na </a:t>
            </a:r>
            <a:r>
              <a:rPr lang="cs-CZ" sz="2400" b="1" dirty="0" err="1"/>
              <a:t>Research</a:t>
            </a:r>
            <a:r>
              <a:rPr lang="cs-CZ" sz="2400" b="1" dirty="0"/>
              <a:t> a </a:t>
            </a:r>
            <a:r>
              <a:rPr lang="cs-CZ" sz="2400" b="1" dirty="0" err="1"/>
              <a:t>Teaching</a:t>
            </a:r>
            <a:r>
              <a:rPr lang="cs-CZ" sz="2400" b="1" dirty="0"/>
              <a:t> university a </a:t>
            </a:r>
            <a:r>
              <a:rPr lang="cs-CZ" sz="2400" b="1" dirty="0" smtClean="0"/>
              <a:t> hledat </a:t>
            </a:r>
            <a:r>
              <a:rPr lang="cs-CZ" sz="2400" b="1" dirty="0"/>
              <a:t>pro ně různá kritéria. </a:t>
            </a:r>
            <a:endParaRPr lang="cs-CZ" sz="2400" b="1" dirty="0" smtClean="0"/>
          </a:p>
          <a:p>
            <a:pPr marL="0" indent="0" algn="just">
              <a:buNone/>
            </a:pPr>
            <a:endParaRPr lang="cs-CZ" sz="2400" b="1" dirty="0"/>
          </a:p>
          <a:p>
            <a:pPr algn="just"/>
            <a:r>
              <a:rPr lang="cs-CZ" sz="2400" b="1" dirty="0" smtClean="0"/>
              <a:t>Kromě </a:t>
            </a:r>
            <a:r>
              <a:rPr lang="cs-CZ" sz="2400" b="1" dirty="0"/>
              <a:t>výsledků výzkumu a </a:t>
            </a:r>
            <a:r>
              <a:rPr lang="cs-CZ" sz="2400" b="1" dirty="0" smtClean="0"/>
              <a:t>vývoje je </a:t>
            </a:r>
            <a:r>
              <a:rPr lang="cs-CZ" sz="2400" b="1" dirty="0"/>
              <a:t>zdůrazňována kvalita studijních programů, názor praxe na absolventy, kariéra absolventů a jejich uplatnění, výše mezd, mimořádné </a:t>
            </a:r>
            <a:r>
              <a:rPr lang="cs-CZ" sz="2400" b="1" dirty="0" smtClean="0"/>
              <a:t>úspěchy.</a:t>
            </a:r>
          </a:p>
          <a:p>
            <a:pPr marL="0" indent="0" algn="just">
              <a:buNone/>
            </a:pPr>
            <a:endParaRPr lang="cs-CZ" sz="2400" b="1" dirty="0" smtClean="0"/>
          </a:p>
          <a:p>
            <a:pPr algn="just"/>
            <a:r>
              <a:rPr lang="cs-CZ" sz="2400" b="1" dirty="0" smtClean="0"/>
              <a:t>K </a:t>
            </a:r>
            <a:r>
              <a:rPr lang="cs-CZ" sz="2400" b="1" dirty="0"/>
              <a:t>hodnocení technického vzdělání nestačí kvantita publikací a citací. Zdá se, že kritériem pro hodnocení kvality technického výzkumu jsou skutečné inovace, start-</a:t>
            </a:r>
            <a:r>
              <a:rPr lang="cs-CZ" sz="2400" b="1" dirty="0" err="1"/>
              <a:t>ups</a:t>
            </a:r>
            <a:r>
              <a:rPr lang="cs-CZ" sz="2400" b="1" dirty="0"/>
              <a:t> firmy, realizované patenty a finanční objem získaných projektů. </a:t>
            </a:r>
            <a:endParaRPr lang="cs-CZ" sz="2400" b="1" dirty="0" smtClean="0"/>
          </a:p>
          <a:p>
            <a:pPr algn="just"/>
            <a:endParaRPr lang="cs-CZ" sz="2400" b="1" dirty="0" smtClean="0"/>
          </a:p>
          <a:p>
            <a:pPr algn="just"/>
            <a:r>
              <a:rPr lang="cs-CZ" sz="2400" b="1" dirty="0"/>
              <a:t>V</a:t>
            </a:r>
            <a:r>
              <a:rPr lang="cs-CZ" sz="2400" b="1" dirty="0" smtClean="0"/>
              <a:t> </a:t>
            </a:r>
            <a:r>
              <a:rPr lang="cs-CZ" sz="2400" b="1" dirty="0"/>
              <a:t>rámci EU se </a:t>
            </a:r>
            <a:r>
              <a:rPr lang="cs-CZ" sz="2400" b="1" dirty="0" smtClean="0"/>
              <a:t>touto problematikou </a:t>
            </a:r>
            <a:r>
              <a:rPr lang="cs-CZ" sz="2400" b="1" dirty="0"/>
              <a:t>zabývá </a:t>
            </a:r>
            <a:r>
              <a:rPr lang="cs-CZ" sz="2400" b="1" dirty="0" err="1"/>
              <a:t>European</a:t>
            </a:r>
            <a:r>
              <a:rPr lang="cs-CZ" sz="2400" b="1" dirty="0"/>
              <a:t> Network </a:t>
            </a:r>
            <a:r>
              <a:rPr lang="cs-CZ" sz="2400" b="1" dirty="0" err="1"/>
              <a:t>for</a:t>
            </a:r>
            <a:r>
              <a:rPr lang="cs-CZ" sz="2400" b="1" dirty="0"/>
              <a:t> </a:t>
            </a:r>
            <a:r>
              <a:rPr lang="cs-CZ" sz="2400" b="1" dirty="0" err="1"/>
              <a:t>Accredation</a:t>
            </a:r>
            <a:r>
              <a:rPr lang="cs-CZ" sz="2400" b="1" dirty="0"/>
              <a:t> </a:t>
            </a:r>
            <a:r>
              <a:rPr lang="cs-CZ" sz="2400" b="1" dirty="0" err="1"/>
              <a:t>of</a:t>
            </a:r>
            <a:r>
              <a:rPr lang="cs-CZ" sz="2400" b="1" dirty="0"/>
              <a:t> </a:t>
            </a:r>
            <a:r>
              <a:rPr lang="cs-CZ" sz="2400" b="1" dirty="0" err="1"/>
              <a:t>Engineering</a:t>
            </a:r>
            <a:r>
              <a:rPr lang="cs-CZ" sz="2400" b="1" dirty="0"/>
              <a:t> </a:t>
            </a:r>
            <a:r>
              <a:rPr lang="cs-CZ" sz="2400" b="1" dirty="0" err="1"/>
              <a:t>Education</a:t>
            </a:r>
            <a:r>
              <a:rPr lang="cs-CZ" sz="2400" b="1" dirty="0"/>
              <a:t> ENAEE s cílem zavedení Evropského nezávislého akreditačního systému (EUR-ACE: </a:t>
            </a:r>
            <a:r>
              <a:rPr lang="cs-CZ" sz="2400" b="1" dirty="0" err="1"/>
              <a:t>European</a:t>
            </a:r>
            <a:r>
              <a:rPr lang="cs-CZ" sz="2400" b="1" dirty="0"/>
              <a:t> </a:t>
            </a:r>
            <a:r>
              <a:rPr lang="cs-CZ" sz="2400" b="1" dirty="0" err="1"/>
              <a:t>Accredited</a:t>
            </a:r>
            <a:r>
              <a:rPr lang="cs-CZ" sz="2400" b="1" dirty="0"/>
              <a:t> </a:t>
            </a:r>
            <a:r>
              <a:rPr lang="cs-CZ" sz="2400" b="1" dirty="0" err="1"/>
              <a:t>Engineer</a:t>
            </a:r>
            <a:r>
              <a:rPr lang="cs-CZ" sz="2400" b="1" dirty="0"/>
              <a:t>). </a:t>
            </a:r>
            <a:endParaRPr lang="cs-CZ" sz="2400" b="1" dirty="0" smtClean="0"/>
          </a:p>
          <a:p>
            <a:pPr marL="0" indent="0">
              <a:buNone/>
            </a:pPr>
            <a:r>
              <a:rPr lang="cs-CZ" i="1" dirty="0" smtClean="0"/>
              <a:t>                                                                                                                    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073484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cs-CZ" sz="2000" b="1" i="1" dirty="0">
                <a:solidFill>
                  <a:srgbClr val="0070C0"/>
                </a:solidFill>
              </a:rPr>
              <a:t>Výsledky ankety </a:t>
            </a:r>
            <a:r>
              <a:rPr lang="cs-CZ" sz="2400" b="1" i="1" dirty="0">
                <a:solidFill>
                  <a:srgbClr val="0070C0"/>
                </a:solidFill>
              </a:rPr>
              <a:t>„Pohled na inženýrské vzdělávání“ </a:t>
            </a:r>
            <a:r>
              <a:rPr lang="cs-CZ" sz="2400" b="1" i="1" dirty="0" smtClean="0">
                <a:solidFill>
                  <a:srgbClr val="0070C0"/>
                </a:solidFill>
              </a:rPr>
              <a:t>(7)</a:t>
            </a:r>
            <a:br>
              <a:rPr lang="cs-CZ" sz="2400" b="1" i="1" dirty="0" smtClean="0">
                <a:solidFill>
                  <a:srgbClr val="0070C0"/>
                </a:solidFill>
              </a:rPr>
            </a:br>
            <a:r>
              <a:rPr lang="cs-CZ" sz="2400" b="1" i="1" dirty="0" smtClean="0">
                <a:solidFill>
                  <a:srgbClr val="7030A0"/>
                </a:solidFill>
              </a:rPr>
              <a:t>Pokles zájmu mladých lidí o technické vzdělání</a:t>
            </a:r>
            <a:endParaRPr lang="cs-CZ" sz="2400" b="1" i="1" dirty="0">
              <a:solidFill>
                <a:srgbClr val="7030A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algn="just"/>
            <a:endParaRPr lang="cs-CZ" sz="2400" b="1" dirty="0" smtClean="0"/>
          </a:p>
          <a:p>
            <a:pPr algn="just"/>
            <a:r>
              <a:rPr lang="cs-CZ" sz="2400" b="1" dirty="0" smtClean="0"/>
              <a:t>Zájem </a:t>
            </a:r>
            <a:r>
              <a:rPr lang="cs-CZ" sz="2400" b="1" dirty="0"/>
              <a:t>o studium technických věd obecně </a:t>
            </a:r>
            <a:r>
              <a:rPr lang="cs-CZ" sz="2400" b="1" dirty="0" smtClean="0"/>
              <a:t>klesá</a:t>
            </a:r>
            <a:endParaRPr lang="cs-CZ" sz="2400" b="1" dirty="0"/>
          </a:p>
          <a:p>
            <a:pPr algn="just"/>
            <a:endParaRPr lang="cs-CZ" sz="2400" b="1" i="1" dirty="0" smtClean="0"/>
          </a:p>
          <a:p>
            <a:pPr algn="just"/>
            <a:r>
              <a:rPr lang="cs-CZ" sz="2400" b="1" dirty="0" smtClean="0"/>
              <a:t>Zatímco </a:t>
            </a:r>
            <a:r>
              <a:rPr lang="cs-CZ" sz="2400" b="1" dirty="0"/>
              <a:t>ve vyspělých zemích zájem klesá, v některých </a:t>
            </a:r>
            <a:r>
              <a:rPr lang="cs-CZ" sz="2400" b="1" dirty="0" smtClean="0"/>
              <a:t>rozvojových </a:t>
            </a:r>
            <a:r>
              <a:rPr lang="cs-CZ" sz="2400" b="1" dirty="0"/>
              <a:t>naopak roste</a:t>
            </a:r>
            <a:r>
              <a:rPr lang="cs-CZ" sz="2400" b="1" dirty="0" smtClean="0"/>
              <a:t>.</a:t>
            </a:r>
          </a:p>
          <a:p>
            <a:pPr algn="just"/>
            <a:endParaRPr lang="cs-CZ" sz="2400" b="1" i="1" dirty="0"/>
          </a:p>
          <a:p>
            <a:pPr algn="just"/>
            <a:r>
              <a:rPr lang="cs-CZ" sz="2400" b="1" dirty="0" smtClean="0"/>
              <a:t>Je nutné působit </a:t>
            </a:r>
            <a:r>
              <a:rPr lang="cs-CZ" sz="2400" b="1" dirty="0"/>
              <a:t>na mladou generaci </a:t>
            </a:r>
            <a:r>
              <a:rPr lang="cs-CZ" sz="2400" b="1" dirty="0">
                <a:solidFill>
                  <a:srgbClr val="FF0000"/>
                </a:solidFill>
              </a:rPr>
              <a:t>již v rámci mateřských základních a středních škol, </a:t>
            </a:r>
            <a:r>
              <a:rPr lang="cs-CZ" sz="2400" b="1" dirty="0"/>
              <a:t>zdůrazňovat úspěchy techniky a jejích aplikací v oblasti energetiky, dopravy, globálního oteplování, biomedicíny, zajištění dostatku potravin. </a:t>
            </a:r>
            <a:endParaRPr lang="cs-CZ" sz="2400" b="1" dirty="0" smtClean="0"/>
          </a:p>
          <a:p>
            <a:pPr algn="just"/>
            <a:endParaRPr lang="cs-CZ" sz="2400" b="1" i="1" dirty="0"/>
          </a:p>
          <a:p>
            <a:pPr algn="just"/>
            <a:r>
              <a:rPr lang="cs-CZ" sz="2400" b="1" dirty="0"/>
              <a:t>Je zdůrazňována nutnost zapojení medií a ovlivnění jejich přístupu. Je třeba zapojit do těchto aktivit průmysl, otevřít dveře univerzit středoškolákům, využívat výstavy, veletrhy, technické parky</a:t>
            </a:r>
            <a:endParaRPr lang="cs-CZ" sz="2400" b="1" i="1" dirty="0"/>
          </a:p>
        </p:txBody>
      </p:sp>
    </p:spTree>
    <p:extLst>
      <p:ext uri="{BB962C8B-B14F-4D97-AF65-F5344CB8AC3E}">
        <p14:creationId xmlns:p14="http://schemas.microsoft.com/office/powerpoint/2010/main" val="1165054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cs-CZ" sz="2200" i="1" dirty="0" smtClean="0"/>
              <a:t/>
            </a:r>
            <a:br>
              <a:rPr lang="cs-CZ" sz="2200" i="1" dirty="0" smtClean="0"/>
            </a:br>
            <a:r>
              <a:rPr lang="cs-CZ" sz="2200" b="1" i="1" dirty="0">
                <a:solidFill>
                  <a:srgbClr val="0070C0"/>
                </a:solidFill>
              </a:rPr>
              <a:t>Výsledky ankety </a:t>
            </a:r>
            <a:r>
              <a:rPr lang="cs-CZ" sz="2700" b="1" i="1" dirty="0" smtClean="0">
                <a:solidFill>
                  <a:srgbClr val="0070C0"/>
                </a:solidFill>
              </a:rPr>
              <a:t>„Růst zájmu mladé generace o technické vzdělávání</a:t>
            </a:r>
            <a:endParaRPr lang="cs-CZ" sz="2700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2400" b="1" dirty="0" smtClean="0"/>
              <a:t>Rozsáhlé </a:t>
            </a:r>
            <a:r>
              <a:rPr lang="cs-CZ" sz="2400" b="1" dirty="0"/>
              <a:t>studie a projekty v této oblasti předložila Velká Británie, Švýcarsko, Švédsko, Holandsko, Španělsko, Německo i další státy. Velká pozornost je této otázce věnována v </a:t>
            </a:r>
            <a:r>
              <a:rPr lang="cs-CZ" sz="2400" b="1" dirty="0" smtClean="0"/>
              <a:t>Austrálii.</a:t>
            </a:r>
          </a:p>
          <a:p>
            <a:pPr marL="0" indent="0" algn="just">
              <a:buNone/>
            </a:pPr>
            <a:endParaRPr lang="cs-CZ" sz="2400" b="1" dirty="0" smtClean="0"/>
          </a:p>
          <a:p>
            <a:pPr algn="just"/>
            <a:r>
              <a:rPr lang="cs-CZ" sz="2400" b="1" dirty="0" smtClean="0"/>
              <a:t>V některých asijských státech není této otázce věnována velká </a:t>
            </a:r>
            <a:r>
              <a:rPr lang="cs-CZ" sz="2400" b="1" dirty="0" smtClean="0"/>
              <a:t>pozornost (např. v Jižní Koreji)</a:t>
            </a:r>
            <a:endParaRPr lang="cs-CZ" sz="2400" b="1" dirty="0" smtClean="0"/>
          </a:p>
          <a:p>
            <a:pPr algn="just"/>
            <a:endParaRPr lang="cs-CZ" sz="2400" b="1" dirty="0" smtClean="0"/>
          </a:p>
          <a:p>
            <a:pPr algn="just"/>
            <a:r>
              <a:rPr lang="cs-CZ" sz="2400" b="1" dirty="0" smtClean="0"/>
              <a:t>Přibývá </a:t>
            </a:r>
            <a:r>
              <a:rPr lang="cs-CZ" sz="2400" b="1" dirty="0"/>
              <a:t>interaktivních zařízení, kde mají děti možnost </a:t>
            </a:r>
            <a:r>
              <a:rPr lang="cs-CZ" sz="2400" b="1" dirty="0" smtClean="0"/>
              <a:t>si sami "technicky </a:t>
            </a:r>
            <a:r>
              <a:rPr lang="cs-CZ" sz="2400" b="1" dirty="0"/>
              <a:t>pohrát", obsluhovat různá technická zařízení, </a:t>
            </a:r>
            <a:r>
              <a:rPr lang="cs-CZ" sz="2400" b="1" dirty="0" smtClean="0"/>
              <a:t>roboty </a:t>
            </a:r>
            <a:r>
              <a:rPr lang="cs-CZ" sz="2400" b="1" dirty="0"/>
              <a:t>a</a:t>
            </a:r>
            <a:r>
              <a:rPr lang="cs-CZ" sz="2400" b="1" dirty="0" smtClean="0"/>
              <a:t> také hrát </a:t>
            </a:r>
            <a:r>
              <a:rPr lang="cs-CZ" sz="2400" b="1" dirty="0"/>
              <a:t>vhodné hry</a:t>
            </a:r>
            <a:r>
              <a:rPr lang="cs-CZ" sz="2400" b="1" dirty="0" smtClean="0"/>
              <a:t>.</a:t>
            </a:r>
          </a:p>
          <a:p>
            <a:pPr marL="0" indent="0" algn="just">
              <a:buNone/>
            </a:pPr>
            <a:endParaRPr lang="cs-CZ" sz="2400" b="1" dirty="0" smtClean="0"/>
          </a:p>
          <a:p>
            <a:pPr algn="just"/>
            <a:r>
              <a:rPr lang="cs-CZ" sz="2400" b="1" dirty="0" smtClean="0"/>
              <a:t>Důležitým </a:t>
            </a:r>
            <a:r>
              <a:rPr lang="cs-CZ" sz="2400" b="1" dirty="0"/>
              <a:t>momentem je </a:t>
            </a:r>
            <a:r>
              <a:rPr lang="cs-CZ" sz="2400" b="1" dirty="0" smtClean="0"/>
              <a:t>studium </a:t>
            </a:r>
            <a:r>
              <a:rPr lang="cs-CZ" sz="2400" b="1" dirty="0"/>
              <a:t>a výchova budoucích </a:t>
            </a:r>
            <a:r>
              <a:rPr lang="cs-CZ" sz="2400" b="1" dirty="0" smtClean="0"/>
              <a:t>učitelů, </a:t>
            </a:r>
            <a:r>
              <a:rPr lang="cs-CZ" sz="2400" b="1" dirty="0"/>
              <a:t>ovlivnění </a:t>
            </a:r>
            <a:r>
              <a:rPr lang="cs-CZ" sz="2400" b="1" dirty="0" smtClean="0"/>
              <a:t>rodičů </a:t>
            </a:r>
            <a:r>
              <a:rPr lang="cs-CZ" sz="2400" b="1" dirty="0"/>
              <a:t>a politiků, spoluúčast sdělovacích prostředků </a:t>
            </a:r>
          </a:p>
        </p:txBody>
      </p:sp>
    </p:spTree>
    <p:extLst>
      <p:ext uri="{BB962C8B-B14F-4D97-AF65-F5344CB8AC3E}">
        <p14:creationId xmlns:p14="http://schemas.microsoft.com/office/powerpoint/2010/main" val="827355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cs-CZ" sz="800" dirty="0" smtClean="0"/>
              <a:t>.</a:t>
            </a:r>
            <a:endParaRPr lang="cs-CZ" sz="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endParaRPr lang="cs-CZ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endParaRPr lang="cs-CZ" dirty="0" smtClean="0"/>
          </a:p>
          <a:p>
            <a:pPr marL="0" indent="0" algn="ctr">
              <a:buNone/>
            </a:pPr>
            <a:endParaRPr lang="cs-CZ" b="1" i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cs-CZ" b="1" i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cs-CZ" b="1" i="1" dirty="0" smtClean="0">
                <a:solidFill>
                  <a:srgbClr val="0070C0"/>
                </a:solidFill>
              </a:rPr>
              <a:t>Děkuji za Vaší pozornost</a:t>
            </a:r>
          </a:p>
          <a:p>
            <a:pPr marL="0" indent="0" algn="ctr">
              <a:buNone/>
            </a:pPr>
            <a:endParaRPr lang="cs-CZ" b="1" i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cs-CZ" b="1" i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cs-CZ" b="1" i="1" dirty="0" smtClean="0">
              <a:solidFill>
                <a:srgbClr val="0070C0"/>
              </a:solidFill>
            </a:endParaRPr>
          </a:p>
          <a:p>
            <a:pPr algn="ctr"/>
            <a:endParaRPr lang="cs-CZ" b="1" i="1" dirty="0">
              <a:solidFill>
                <a:srgbClr val="0070C0"/>
              </a:solidFill>
            </a:endParaRPr>
          </a:p>
        </p:txBody>
      </p:sp>
      <p:sp>
        <p:nvSpPr>
          <p:cNvPr id="4" name="Pěticípá hvězda 3"/>
          <p:cNvSpPr/>
          <p:nvPr/>
        </p:nvSpPr>
        <p:spPr>
          <a:xfrm>
            <a:off x="4067944" y="4890864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48681"/>
            <a:ext cx="5904656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4467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cs-CZ" sz="2800" b="1" i="1" dirty="0" smtClean="0">
                <a:solidFill>
                  <a:srgbClr val="0070C0"/>
                </a:solidFill>
              </a:rPr>
              <a:t>Vybrané hlavní problémy (1)</a:t>
            </a:r>
            <a:endParaRPr lang="cs-CZ" sz="2800" b="1" i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896544"/>
          </a:xfrm>
        </p:spPr>
        <p:txBody>
          <a:bodyPr>
            <a:normAutofit/>
          </a:bodyPr>
          <a:lstStyle/>
          <a:p>
            <a:pPr lvl="0" algn="just"/>
            <a:r>
              <a:rPr lang="cs-CZ" sz="2000" b="1" dirty="0" smtClean="0"/>
              <a:t>Specifikaci </a:t>
            </a:r>
            <a:r>
              <a:rPr lang="cs-CZ" sz="2000" b="1" dirty="0"/>
              <a:t>vize, jak by mělo vypadat technické vzdělání v nejbližších 10 letech a jaké bude mít postavení ve společnosti </a:t>
            </a:r>
            <a:endParaRPr lang="cs-CZ" sz="2000" b="1" dirty="0" smtClean="0"/>
          </a:p>
          <a:p>
            <a:pPr lvl="0" algn="just"/>
            <a:endParaRPr lang="cs-CZ" sz="2000" b="1" dirty="0" smtClean="0"/>
          </a:p>
          <a:p>
            <a:pPr algn="just"/>
            <a:r>
              <a:rPr lang="cs-CZ" sz="2000" b="1" dirty="0" smtClean="0"/>
              <a:t>Zájem </a:t>
            </a:r>
            <a:r>
              <a:rPr lang="cs-CZ" sz="2000" b="1" dirty="0"/>
              <a:t>mladých lidí o technické vzdělání (nesměšovat to s celosvětově uváděným širším zájmem o vědu, techniku, inženýrství a matematiku s STEM) </a:t>
            </a:r>
          </a:p>
          <a:p>
            <a:pPr lvl="0"/>
            <a:endParaRPr lang="cs-CZ" sz="2000" b="1" dirty="0" smtClean="0"/>
          </a:p>
          <a:p>
            <a:pPr algn="just"/>
            <a:r>
              <a:rPr lang="cs-CZ" sz="2000" b="1" dirty="0" smtClean="0"/>
              <a:t>Náplň</a:t>
            </a:r>
            <a:r>
              <a:rPr lang="cs-CZ" sz="2000" b="1" dirty="0"/>
              <a:t>, struktura a </a:t>
            </a:r>
            <a:r>
              <a:rPr lang="cs-CZ" sz="2000" b="1" dirty="0" smtClean="0"/>
              <a:t>srovnání </a:t>
            </a:r>
            <a:r>
              <a:rPr lang="cs-CZ" sz="2000" b="1" dirty="0"/>
              <a:t>jednotlivých studijních oborů, jejich flexibilita a otevřenost a s tím související mobilita studentů a učitelů - část této problematiky se pokouší řešit ENAEE (</a:t>
            </a:r>
            <a:r>
              <a:rPr lang="cs-CZ" sz="2000" b="1" dirty="0" err="1"/>
              <a:t>European</a:t>
            </a:r>
            <a:r>
              <a:rPr lang="cs-CZ" sz="2000" b="1" dirty="0"/>
              <a:t> Network </a:t>
            </a:r>
            <a:r>
              <a:rPr lang="cs-CZ" sz="2000" b="1" dirty="0" err="1"/>
              <a:t>for</a:t>
            </a:r>
            <a:r>
              <a:rPr lang="cs-CZ" sz="2000" b="1" dirty="0"/>
              <a:t> </a:t>
            </a:r>
            <a:r>
              <a:rPr lang="cs-CZ" sz="2000" b="1" dirty="0" err="1"/>
              <a:t>Acredation</a:t>
            </a:r>
            <a:r>
              <a:rPr lang="cs-CZ" sz="2000" b="1" dirty="0"/>
              <a:t> </a:t>
            </a:r>
            <a:r>
              <a:rPr lang="cs-CZ" sz="2000" b="1" dirty="0" err="1"/>
              <a:t>of</a:t>
            </a:r>
            <a:r>
              <a:rPr lang="cs-CZ" sz="2000" b="1" dirty="0"/>
              <a:t> </a:t>
            </a:r>
            <a:r>
              <a:rPr lang="cs-CZ" sz="2000" b="1" dirty="0" err="1"/>
              <a:t>Engineering</a:t>
            </a:r>
            <a:r>
              <a:rPr lang="cs-CZ" sz="2000" b="1" dirty="0"/>
              <a:t> </a:t>
            </a:r>
            <a:r>
              <a:rPr lang="cs-CZ" sz="2000" b="1" dirty="0" err="1"/>
              <a:t>Education</a:t>
            </a:r>
            <a:r>
              <a:rPr lang="cs-CZ" sz="2000" b="1" dirty="0"/>
              <a:t>) </a:t>
            </a:r>
          </a:p>
          <a:p>
            <a:pPr lvl="0" algn="just"/>
            <a:endParaRPr lang="cs-CZ" sz="2000" b="1" dirty="0" smtClean="0"/>
          </a:p>
          <a:p>
            <a:pPr algn="just"/>
            <a:r>
              <a:rPr lang="cs-CZ" sz="2000" b="1" dirty="0"/>
              <a:t>vytvoření koherentního vzdělávacího systému na všech úrovních od mateřských škol po vysoké (od spodu nahoru) </a:t>
            </a:r>
          </a:p>
          <a:p>
            <a:pPr marL="0" lvl="0" indent="0">
              <a:buNone/>
            </a:pPr>
            <a:endParaRPr lang="cs-CZ" sz="2000" b="1" dirty="0" smtClean="0"/>
          </a:p>
          <a:p>
            <a:pPr lvl="0"/>
            <a:endParaRPr lang="cs-CZ" sz="2000" b="1" dirty="0"/>
          </a:p>
          <a:p>
            <a:endParaRPr lang="cs-CZ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210785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90066"/>
          </a:xfrm>
        </p:spPr>
        <p:txBody>
          <a:bodyPr>
            <a:noAutofit/>
          </a:bodyPr>
          <a:lstStyle/>
          <a:p>
            <a:r>
              <a:rPr lang="cs-CZ" sz="2800" b="1" i="1" dirty="0">
                <a:solidFill>
                  <a:srgbClr val="0070C0"/>
                </a:solidFill>
              </a:rPr>
              <a:t>Vybrané hlavní problémy </a:t>
            </a:r>
            <a:r>
              <a:rPr lang="cs-CZ" sz="2800" b="1" i="1" dirty="0" smtClean="0">
                <a:solidFill>
                  <a:srgbClr val="0070C0"/>
                </a:solidFill>
              </a:rPr>
              <a:t>(2)</a:t>
            </a:r>
            <a:endParaRPr lang="cs-CZ" sz="2800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764704"/>
            <a:ext cx="82296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     </a:t>
            </a:r>
          </a:p>
          <a:p>
            <a:pPr algn="just"/>
            <a:r>
              <a:rPr lang="cs-CZ" sz="2200" b="1" dirty="0" smtClean="0"/>
              <a:t>Úzké </a:t>
            </a:r>
            <a:r>
              <a:rPr lang="cs-CZ" sz="2200" b="1" dirty="0"/>
              <a:t>propojení technického vzdělání s průmyslovou sférou </a:t>
            </a:r>
            <a:endParaRPr lang="cs-CZ" sz="2200" b="1" dirty="0" smtClean="0"/>
          </a:p>
          <a:p>
            <a:pPr algn="just"/>
            <a:endParaRPr lang="cs-CZ" sz="2200" b="1" dirty="0"/>
          </a:p>
          <a:p>
            <a:pPr algn="just"/>
            <a:r>
              <a:rPr lang="cs-CZ" sz="2200" b="1" dirty="0" smtClean="0"/>
              <a:t>Podpora </a:t>
            </a:r>
            <a:r>
              <a:rPr lang="cs-CZ" sz="2200" b="1" dirty="0"/>
              <a:t>technického vzdělání ze strany státu a průmyslu (podle dlouhodobější potřeby   absolventů jednotlivých oborů i úrovní) by se měla státu národní strategickou prioritou</a:t>
            </a:r>
          </a:p>
          <a:p>
            <a:pPr algn="just"/>
            <a:endParaRPr lang="cs-CZ" sz="2200" dirty="0" smtClean="0"/>
          </a:p>
          <a:p>
            <a:pPr algn="just"/>
            <a:r>
              <a:rPr lang="cs-CZ" sz="2200" b="1" dirty="0"/>
              <a:t>Z</a:t>
            </a:r>
            <a:r>
              <a:rPr lang="cs-CZ" sz="2200" b="1" dirty="0" smtClean="0"/>
              <a:t>vláštnosti </a:t>
            </a:r>
            <a:r>
              <a:rPr lang="cs-CZ" sz="2200" b="1" dirty="0"/>
              <a:t>hodnocení technických škol z pohledu zajištění konkurenceschopnosti a potřeb průmyslové sféry (využití EFQM -</a:t>
            </a:r>
            <a:r>
              <a:rPr lang="cs-CZ" sz="2200" b="1" dirty="0" err="1"/>
              <a:t>European</a:t>
            </a:r>
            <a:r>
              <a:rPr lang="cs-CZ" sz="2200" b="1" dirty="0"/>
              <a:t> </a:t>
            </a:r>
            <a:r>
              <a:rPr lang="cs-CZ" sz="2200" b="1" dirty="0" err="1"/>
              <a:t>Foundation</a:t>
            </a:r>
            <a:r>
              <a:rPr lang="cs-CZ" sz="2200" b="1" dirty="0"/>
              <a:t> </a:t>
            </a:r>
            <a:r>
              <a:rPr lang="cs-CZ" sz="2200" b="1" dirty="0" err="1"/>
              <a:t>for</a:t>
            </a:r>
            <a:r>
              <a:rPr lang="cs-CZ" sz="2200" b="1" dirty="0"/>
              <a:t> </a:t>
            </a:r>
            <a:r>
              <a:rPr lang="cs-CZ" sz="2200" b="1" dirty="0" err="1"/>
              <a:t>Quality</a:t>
            </a:r>
            <a:r>
              <a:rPr lang="cs-CZ" sz="2200" b="1" dirty="0"/>
              <a:t> Management) </a:t>
            </a:r>
            <a:endParaRPr lang="cs-CZ" sz="2200" b="1" dirty="0" smtClean="0"/>
          </a:p>
          <a:p>
            <a:pPr algn="just"/>
            <a:endParaRPr lang="cs-CZ" sz="2200" b="1" dirty="0"/>
          </a:p>
          <a:p>
            <a:pPr algn="just"/>
            <a:r>
              <a:rPr lang="cs-CZ" sz="2200" b="1" dirty="0" smtClean="0"/>
              <a:t>Dle možnosti spolupráce na mezinárodní úrovni </a:t>
            </a:r>
          </a:p>
          <a:p>
            <a:pPr marL="0" indent="0" algn="just">
              <a:buNone/>
            </a:pPr>
            <a:r>
              <a:rPr lang="cs-CZ" sz="2200" dirty="0"/>
              <a:t> </a:t>
            </a:r>
            <a:r>
              <a:rPr lang="cs-CZ" sz="2900" dirty="0" smtClean="0"/>
              <a:t>				</a:t>
            </a:r>
            <a:r>
              <a:rPr lang="cs-CZ" sz="2400" dirty="0" smtClean="0"/>
              <a:t>		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3790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cs-CZ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cs-CZ" b="1" dirty="0" smtClean="0"/>
              <a:t>B</a:t>
            </a:r>
            <a:r>
              <a:rPr lang="cs-CZ" sz="2400" b="1" dirty="0" smtClean="0"/>
              <a:t>olognská </a:t>
            </a:r>
            <a:r>
              <a:rPr lang="cs-CZ" sz="2400" b="1" dirty="0"/>
              <a:t>deklarace vytvořená pro státy EU a využívaná někdy i za hranicemi EU své poslání bohužel splnila jen částečně, sjednocení neexistuje a mobilita výrazněji posílena není. V této oblasti by bylo možno </a:t>
            </a:r>
            <a:r>
              <a:rPr lang="cs-CZ" sz="2400" b="1" i="1" dirty="0">
                <a:solidFill>
                  <a:srgbClr val="FF0000"/>
                </a:solidFill>
              </a:rPr>
              <a:t>využít zkušeností inženýrských akademií jednotlivých států a o to se právě snaží platforma Euro CASE </a:t>
            </a:r>
            <a:r>
              <a:rPr lang="cs-CZ" sz="2400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Engineering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Education</a:t>
            </a:r>
            <a:endParaRPr lang="cs-CZ" b="1" i="1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cs-CZ" sz="2400" b="1" dirty="0"/>
          </a:p>
          <a:p>
            <a:pPr marL="0" indent="0">
              <a:lnSpc>
                <a:spcPct val="150000"/>
              </a:lnSpc>
              <a:buNone/>
            </a:pPr>
            <a:endParaRPr lang="cs-CZ" sz="2400" dirty="0" smtClean="0"/>
          </a:p>
          <a:p>
            <a:pPr marL="0" indent="0">
              <a:lnSpc>
                <a:spcPct val="150000"/>
              </a:lnSpc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225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r>
              <a:rPr lang="cs-CZ" sz="2000" dirty="0" smtClean="0"/>
              <a:t>.</a:t>
            </a:r>
            <a:br>
              <a:rPr lang="cs-CZ" sz="2000" dirty="0" smtClean="0"/>
            </a:b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i="1" dirty="0" smtClean="0"/>
              <a:t>         </a:t>
            </a:r>
            <a:endParaRPr lang="cs-CZ" sz="2400" dirty="0"/>
          </a:p>
        </p:txBody>
      </p:sp>
      <p:sp>
        <p:nvSpPr>
          <p:cNvPr id="4" name="Obdélník 3"/>
          <p:cNvSpPr/>
          <p:nvPr/>
        </p:nvSpPr>
        <p:spPr>
          <a:xfrm>
            <a:off x="683568" y="1844824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cs-CZ" sz="2400" b="1" dirty="0"/>
              <a:t>V rámci jednání Euro CASE platformy chceme zaměřit pozornost na ústřední motiv </a:t>
            </a:r>
            <a:r>
              <a:rPr lang="cs-CZ" sz="2400" b="1" dirty="0" smtClean="0"/>
              <a:t>- </a:t>
            </a:r>
            <a:r>
              <a:rPr lang="cs-CZ" sz="2400" b="1" i="1" dirty="0" smtClean="0">
                <a:solidFill>
                  <a:srgbClr val="FF0000"/>
                </a:solidFill>
              </a:rPr>
              <a:t>vývoj </a:t>
            </a:r>
            <a:r>
              <a:rPr lang="cs-CZ" sz="2400" b="1" i="1" dirty="0">
                <a:solidFill>
                  <a:srgbClr val="FF0000"/>
                </a:solidFill>
              </a:rPr>
              <a:t>a postavení technického vzdělání v nejbližším desetiletí</a:t>
            </a:r>
            <a:r>
              <a:rPr lang="cs-CZ" sz="2400" b="1" dirty="0"/>
              <a:t> se zaměřením na jeho rámcové srovnání v jednotlivých zemích a možnosti inspirování zájmu mladé generace </a:t>
            </a:r>
            <a:r>
              <a:rPr lang="cs-CZ" sz="2400" b="1" dirty="0" smtClean="0"/>
              <a:t>- hochů </a:t>
            </a:r>
            <a:r>
              <a:rPr lang="cs-CZ" sz="2400" b="1" dirty="0"/>
              <a:t>i dívek o toto </a:t>
            </a:r>
            <a:r>
              <a:rPr lang="cs-CZ" sz="2400" b="1" dirty="0" smtClean="0"/>
              <a:t>vzdělání.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13808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72008"/>
          </a:xfrm>
        </p:spPr>
        <p:txBody>
          <a:bodyPr>
            <a:normAutofit fontScale="90000"/>
          </a:bodyPr>
          <a:lstStyle/>
          <a:p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25000" lnSpcReduction="20000"/>
          </a:bodyPr>
          <a:lstStyle/>
          <a:p>
            <a:endParaRPr lang="cs-CZ" sz="2400" dirty="0" smtClean="0"/>
          </a:p>
          <a:p>
            <a:pPr marL="0" indent="0" algn="just">
              <a:buNone/>
            </a:pPr>
            <a:r>
              <a:rPr lang="cs-CZ" sz="8000" b="1" dirty="0"/>
              <a:t>Inženýrské akademie, které jsou členy Euro CASE a CAETS zpracovaly v nedávné minulosti 2 dotazníky. </a:t>
            </a:r>
            <a:endParaRPr lang="cs-CZ" sz="8000" b="1" dirty="0" smtClean="0"/>
          </a:p>
          <a:p>
            <a:pPr marL="0" indent="0" algn="just">
              <a:buNone/>
            </a:pPr>
            <a:endParaRPr lang="cs-CZ" sz="8000" b="1" dirty="0"/>
          </a:p>
          <a:p>
            <a:pPr algn="just"/>
            <a:r>
              <a:rPr lang="cs-CZ" sz="9600" b="1" dirty="0" smtClean="0"/>
              <a:t>Dotazník </a:t>
            </a:r>
            <a:r>
              <a:rPr lang="cs-CZ" sz="9600" b="1" dirty="0"/>
              <a:t>CAETS, který představoval </a:t>
            </a:r>
            <a:r>
              <a:rPr lang="cs-CZ" sz="9600" b="1" dirty="0">
                <a:solidFill>
                  <a:srgbClr val="FF0000"/>
                </a:solidFill>
              </a:rPr>
              <a:t>celosvětový pohled na Inženýrské vzdělávání </a:t>
            </a:r>
            <a:endParaRPr lang="cs-CZ" sz="9600" b="1" dirty="0" smtClean="0">
              <a:solidFill>
                <a:srgbClr val="FF0000"/>
              </a:solidFill>
            </a:endParaRPr>
          </a:p>
          <a:p>
            <a:pPr algn="just"/>
            <a:endParaRPr lang="cs-CZ" sz="9600" b="1" dirty="0" smtClean="0">
              <a:solidFill>
                <a:srgbClr val="FF0000"/>
              </a:solidFill>
            </a:endParaRPr>
          </a:p>
          <a:p>
            <a:pPr algn="just"/>
            <a:r>
              <a:rPr lang="cs-CZ" sz="9600" b="1" dirty="0" smtClean="0"/>
              <a:t>Dotazník </a:t>
            </a:r>
            <a:r>
              <a:rPr lang="cs-CZ" sz="9600" b="1" dirty="0"/>
              <a:t>Euro CASE, který byl zaměřen na </a:t>
            </a:r>
            <a:r>
              <a:rPr lang="cs-CZ" sz="9600" b="1" dirty="0" smtClean="0">
                <a:solidFill>
                  <a:srgbClr val="FF0000"/>
                </a:solidFill>
              </a:rPr>
              <a:t>způsoby</a:t>
            </a:r>
            <a:r>
              <a:rPr lang="cs-CZ" sz="9600" dirty="0" smtClean="0">
                <a:solidFill>
                  <a:srgbClr val="FF0000"/>
                </a:solidFill>
              </a:rPr>
              <a:t> </a:t>
            </a:r>
            <a:r>
              <a:rPr lang="cs-CZ" sz="9600" b="1" dirty="0">
                <a:solidFill>
                  <a:srgbClr val="FF0000"/>
                </a:solidFill>
              </a:rPr>
              <a:t>inspirace mladé generace. </a:t>
            </a:r>
            <a:endParaRPr lang="cs-CZ" sz="9600" b="1" dirty="0" smtClean="0">
              <a:solidFill>
                <a:srgbClr val="FF0000"/>
              </a:solidFill>
            </a:endParaRPr>
          </a:p>
          <a:p>
            <a:pPr algn="just"/>
            <a:endParaRPr lang="cs-CZ" sz="8000" b="1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cs-CZ" sz="8000" b="1" dirty="0" smtClean="0"/>
              <a:t>Dále </a:t>
            </a:r>
            <a:r>
              <a:rPr lang="cs-CZ" sz="8000" b="1" dirty="0"/>
              <a:t>uvedené výsledky z těchto dotazníků a</a:t>
            </a:r>
            <a:r>
              <a:rPr lang="cs-CZ" sz="9600" b="1" dirty="0"/>
              <a:t> </a:t>
            </a:r>
            <a:r>
              <a:rPr lang="cs-CZ" sz="8000" b="1" dirty="0" smtClean="0"/>
              <a:t>zhodnocení byly </a:t>
            </a:r>
            <a:r>
              <a:rPr lang="cs-CZ" sz="8000" b="1" dirty="0"/>
              <a:t>vstupním materiálem do projektu platformy </a:t>
            </a:r>
            <a:r>
              <a:rPr lang="cs-CZ" sz="8000" b="1" dirty="0" err="1"/>
              <a:t>Engineering</a:t>
            </a:r>
            <a:r>
              <a:rPr lang="cs-CZ" sz="8000" b="1" dirty="0"/>
              <a:t> </a:t>
            </a:r>
            <a:r>
              <a:rPr lang="cs-CZ" sz="8000" b="1" dirty="0" err="1"/>
              <a:t>Education</a:t>
            </a:r>
            <a:r>
              <a:rPr lang="cs-CZ" sz="8000" b="1" dirty="0"/>
              <a:t>. </a:t>
            </a:r>
            <a:endParaRPr lang="cs-CZ" sz="8000" b="1" dirty="0" smtClean="0"/>
          </a:p>
          <a:p>
            <a:endParaRPr lang="cs-CZ" sz="8000" dirty="0"/>
          </a:p>
          <a:p>
            <a:endParaRPr lang="cs-CZ" sz="9600" dirty="0" smtClean="0"/>
          </a:p>
          <a:p>
            <a:pPr marL="0" indent="0">
              <a:buNone/>
            </a:pPr>
            <a:endParaRPr lang="cs-CZ" sz="9600" dirty="0" smtClean="0"/>
          </a:p>
          <a:p>
            <a:pPr marL="0" indent="0">
              <a:buNone/>
            </a:pPr>
            <a:r>
              <a:rPr lang="cs-CZ" sz="8000" dirty="0"/>
              <a:t> </a:t>
            </a:r>
            <a:r>
              <a:rPr lang="cs-CZ" sz="8000" dirty="0" smtClean="0"/>
              <a:t>           </a:t>
            </a:r>
            <a:endParaRPr lang="cs-CZ" sz="8000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sz="8000" i="1" dirty="0" smtClean="0">
                <a:solidFill>
                  <a:srgbClr val="0070C0"/>
                </a:solidFill>
              </a:rPr>
              <a:t>        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592752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92088"/>
          </a:xfrm>
        </p:spPr>
        <p:txBody>
          <a:bodyPr>
            <a:normAutofit/>
          </a:bodyPr>
          <a:lstStyle/>
          <a:p>
            <a:pPr marL="0" indent="0"/>
            <a:r>
              <a:rPr lang="cs-CZ" sz="2000" b="1" i="1" dirty="0" smtClean="0">
                <a:solidFill>
                  <a:srgbClr val="0070C0"/>
                </a:solidFill>
              </a:rPr>
              <a:t>Výsledky ankety „</a:t>
            </a:r>
            <a:r>
              <a:rPr lang="cs-CZ" sz="2400" b="1" i="1" dirty="0" smtClean="0">
                <a:solidFill>
                  <a:srgbClr val="0070C0"/>
                </a:solidFill>
              </a:rPr>
              <a:t>Pohled na inženýrské vzdělávání“ (1)</a:t>
            </a:r>
            <a:endParaRPr lang="cs-CZ" sz="2700" b="1" i="1" dirty="0">
              <a:solidFill>
                <a:srgbClr val="0070C0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algn="ctr"/>
            <a:r>
              <a:rPr lang="cs-CZ" sz="2400" b="1" i="1" dirty="0" smtClean="0">
                <a:solidFill>
                  <a:srgbClr val="7030A0"/>
                </a:solidFill>
              </a:rPr>
              <a:t>Dostatečný teoretický základ nutný k osvojení inženýrského </a:t>
            </a: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7030A0"/>
                </a:solidFill>
              </a:rPr>
              <a:t>myšlení</a:t>
            </a:r>
          </a:p>
          <a:p>
            <a:pPr marL="0" indent="0" algn="ctr">
              <a:buNone/>
            </a:pPr>
            <a:endParaRPr lang="cs-CZ" sz="2400" b="1" i="1" dirty="0" smtClean="0"/>
          </a:p>
          <a:p>
            <a:pPr marL="0" indent="0" algn="just">
              <a:buNone/>
            </a:pPr>
            <a:r>
              <a:rPr lang="cs-CZ" sz="2400" b="1" dirty="0"/>
              <a:t>Převládlo stanovisko, že teoretický základ převažuje v prvních dvou letech studia. Současná teoretická úroveň však klesá v důsledku klesající úrovně studentů středních škol. </a:t>
            </a:r>
            <a:endParaRPr lang="cs-CZ" sz="2400" b="1" dirty="0" smtClean="0"/>
          </a:p>
          <a:p>
            <a:pPr marL="0" indent="0" algn="just">
              <a:buNone/>
            </a:pPr>
            <a:r>
              <a:rPr lang="cs-CZ" sz="2400" b="1" dirty="0" smtClean="0"/>
              <a:t>V </a:t>
            </a:r>
            <a:r>
              <a:rPr lang="cs-CZ" sz="2400" b="1" dirty="0"/>
              <a:t>jihovýchodní Asii se od teoretických předmětů částečně ustupuje s tím, že jsou buď přednášeny z pohledu jejich využití v praxi a používají se ke kultivování logického myšlení nebo jsou nahrazovány reálnými zkušenostmi z praxe. </a:t>
            </a:r>
            <a:endParaRPr lang="cs-CZ" sz="2400" b="1" i="1" dirty="0"/>
          </a:p>
          <a:p>
            <a:pPr algn="just"/>
            <a:endParaRPr lang="cs-CZ" sz="2400" b="1" i="1" dirty="0"/>
          </a:p>
        </p:txBody>
      </p:sp>
    </p:spTree>
    <p:extLst>
      <p:ext uri="{BB962C8B-B14F-4D97-AF65-F5344CB8AC3E}">
        <p14:creationId xmlns:p14="http://schemas.microsoft.com/office/powerpoint/2010/main" val="505458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78098"/>
          </a:xfrm>
        </p:spPr>
        <p:txBody>
          <a:bodyPr>
            <a:noAutofit/>
          </a:bodyPr>
          <a:lstStyle/>
          <a:p>
            <a:r>
              <a:rPr lang="cs-CZ" sz="2000" b="1" i="1" dirty="0">
                <a:solidFill>
                  <a:srgbClr val="0070C0"/>
                </a:solidFill>
              </a:rPr>
              <a:t>Výsledky ankety </a:t>
            </a:r>
            <a:r>
              <a:rPr lang="cs-CZ" sz="2400" b="1" i="1" dirty="0">
                <a:solidFill>
                  <a:srgbClr val="0070C0"/>
                </a:solidFill>
              </a:rPr>
              <a:t>„Pohled na inženýrské vzdělávání“ </a:t>
            </a:r>
            <a:r>
              <a:rPr lang="cs-CZ" sz="2000" b="1" i="1" dirty="0" smtClean="0">
                <a:solidFill>
                  <a:srgbClr val="0070C0"/>
                </a:solidFill>
              </a:rPr>
              <a:t>(2)</a:t>
            </a:r>
            <a:endParaRPr lang="cs-CZ" sz="2400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b="1" i="1" dirty="0" smtClean="0">
                <a:solidFill>
                  <a:srgbClr val="7030A0"/>
                </a:solidFill>
              </a:rPr>
              <a:t>Optimální délka studia pro bakalářský, magisterský a doktorský stupeň</a:t>
            </a:r>
          </a:p>
          <a:p>
            <a:pPr marL="0" indent="0" algn="just">
              <a:buNone/>
            </a:pPr>
            <a:endParaRPr lang="cs-CZ" sz="2400" b="1" i="1" dirty="0">
              <a:solidFill>
                <a:srgbClr val="0070C0"/>
              </a:solidFill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cs-CZ" sz="2400" b="1" dirty="0" smtClean="0"/>
              <a:t>Názory </a:t>
            </a:r>
            <a:r>
              <a:rPr lang="cs-CZ" sz="2400" b="1" dirty="0"/>
              <a:t>z různých států liší a to nejen z pohledu délky studia, ale i </a:t>
            </a:r>
            <a:r>
              <a:rPr lang="cs-CZ" sz="2400" b="1" dirty="0" smtClean="0"/>
              <a:t>jeho koncepce. </a:t>
            </a:r>
            <a:r>
              <a:rPr lang="cs-CZ" sz="2400" b="1" dirty="0"/>
              <a:t>Vyskytují se alternativy </a:t>
            </a:r>
            <a:r>
              <a:rPr lang="cs-CZ" sz="2400" b="1" dirty="0" smtClean="0">
                <a:solidFill>
                  <a:srgbClr val="FF0000"/>
                </a:solidFill>
              </a:rPr>
              <a:t>Bakalář </a:t>
            </a:r>
            <a:r>
              <a:rPr lang="cs-CZ" sz="2400" b="1" dirty="0">
                <a:solidFill>
                  <a:srgbClr val="FF0000"/>
                </a:solidFill>
              </a:rPr>
              <a:t>-3 až 4 roky</a:t>
            </a:r>
            <a:r>
              <a:rPr lang="cs-CZ" sz="2400" b="1" dirty="0"/>
              <a:t>, </a:t>
            </a:r>
            <a:r>
              <a:rPr lang="cs-CZ" sz="2400" b="1" dirty="0" smtClean="0">
                <a:solidFill>
                  <a:srgbClr val="FF0000"/>
                </a:solidFill>
              </a:rPr>
              <a:t>Magistr </a:t>
            </a:r>
            <a:r>
              <a:rPr lang="cs-CZ" sz="2400" b="1" dirty="0">
                <a:solidFill>
                  <a:srgbClr val="FF0000"/>
                </a:solidFill>
              </a:rPr>
              <a:t>(Ing) </a:t>
            </a:r>
            <a:r>
              <a:rPr lang="cs-CZ" sz="2400" b="1" dirty="0" smtClean="0">
                <a:solidFill>
                  <a:srgbClr val="FF0000"/>
                </a:solidFill>
              </a:rPr>
              <a:t>- navazující </a:t>
            </a:r>
            <a:r>
              <a:rPr lang="cs-CZ" sz="2400" b="1" dirty="0">
                <a:solidFill>
                  <a:srgbClr val="FF0000"/>
                </a:solidFill>
              </a:rPr>
              <a:t>studium 1,5-2 roky</a:t>
            </a:r>
            <a:r>
              <a:rPr lang="cs-CZ" sz="2400" b="1" dirty="0"/>
              <a:t>. Stále však existují i 5-leté souvislé inženýrské studijní programy. </a:t>
            </a:r>
            <a:r>
              <a:rPr lang="cs-CZ" sz="2400" b="1" dirty="0">
                <a:solidFill>
                  <a:srgbClr val="FF0000"/>
                </a:solidFill>
              </a:rPr>
              <a:t>Doktorské studium trvá 2 až 4 roky, </a:t>
            </a:r>
            <a:r>
              <a:rPr lang="cs-CZ" sz="2400" b="1" dirty="0"/>
              <a:t>nejednotná je i jeho návaznost. Většinou navazuje na magisterské studium, jsou však i případy návaznosti na 4 leté bakalářské studium. </a:t>
            </a:r>
            <a:endParaRPr lang="cs-CZ" sz="2400" b="1" i="1" dirty="0" smtClean="0">
              <a:solidFill>
                <a:srgbClr val="0070C0"/>
              </a:solidFill>
            </a:endParaRPr>
          </a:p>
          <a:p>
            <a:pPr algn="just">
              <a:lnSpc>
                <a:spcPct val="110000"/>
              </a:lnSpc>
            </a:pPr>
            <a:endParaRPr lang="cs-CZ" sz="2400" b="1" i="1" dirty="0">
              <a:solidFill>
                <a:srgbClr val="0070C0"/>
              </a:solidFill>
            </a:endParaRPr>
          </a:p>
          <a:p>
            <a:pPr algn="just"/>
            <a:endParaRPr lang="cs-CZ" sz="24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849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2000" b="1" i="1" dirty="0">
                <a:solidFill>
                  <a:srgbClr val="0070C0"/>
                </a:solidFill>
              </a:rPr>
              <a:t>Výsledky ankety </a:t>
            </a:r>
            <a:r>
              <a:rPr lang="cs-CZ" sz="2400" b="1" i="1" dirty="0">
                <a:solidFill>
                  <a:srgbClr val="0070C0"/>
                </a:solidFill>
              </a:rPr>
              <a:t>„Pohled na inženýrské vzdělávání“ </a:t>
            </a:r>
            <a:r>
              <a:rPr lang="cs-CZ" sz="2400" b="1" i="1" dirty="0" smtClean="0">
                <a:solidFill>
                  <a:srgbClr val="0070C0"/>
                </a:solidFill>
              </a:rPr>
              <a:t>(3)</a:t>
            </a:r>
            <a:endParaRPr lang="cs-CZ" sz="2400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41168"/>
          </a:xfrm>
        </p:spPr>
        <p:txBody>
          <a:bodyPr>
            <a:normAutofit/>
          </a:bodyPr>
          <a:lstStyle/>
          <a:p>
            <a:pPr lvl="4" algn="just">
              <a:buFont typeface="Arial" panose="020B0604020202020204" pitchFamily="34" charset="0"/>
              <a:buChar char="•"/>
            </a:pPr>
            <a:r>
              <a:rPr lang="cs-CZ" sz="2400" b="1" i="1" dirty="0" smtClean="0">
                <a:solidFill>
                  <a:srgbClr val="7030A0"/>
                </a:solidFill>
              </a:rPr>
              <a:t>Skladba studijních programů</a:t>
            </a:r>
          </a:p>
          <a:p>
            <a:pPr algn="ctr"/>
            <a:endParaRPr lang="cs-CZ" sz="2400" b="1" i="1" dirty="0">
              <a:solidFill>
                <a:srgbClr val="0070C0"/>
              </a:solidFill>
            </a:endParaRPr>
          </a:p>
          <a:p>
            <a:pPr algn="just"/>
            <a:r>
              <a:rPr lang="cs-CZ" sz="2400" b="1" dirty="0" smtClean="0"/>
              <a:t>Přístup k inovativnímu myšlení</a:t>
            </a:r>
            <a:r>
              <a:rPr lang="cs-CZ" sz="2400" b="1" dirty="0"/>
              <a:t>, práci v kolektivu a schopnosti prezentovat a hájit vlastní </a:t>
            </a:r>
            <a:r>
              <a:rPr lang="cs-CZ" sz="2400" b="1" dirty="0" smtClean="0"/>
              <a:t>výsledky. </a:t>
            </a:r>
          </a:p>
          <a:p>
            <a:pPr algn="just"/>
            <a:endParaRPr lang="cs-CZ" sz="2400" b="1" dirty="0" smtClean="0"/>
          </a:p>
          <a:p>
            <a:pPr algn="just"/>
            <a:r>
              <a:rPr lang="cs-CZ" sz="2400" b="1" dirty="0" smtClean="0"/>
              <a:t>Základem </a:t>
            </a:r>
            <a:r>
              <a:rPr lang="cs-CZ" sz="2400" b="1" dirty="0"/>
              <a:t>studia nemohou být příklady z učebnic, ale je třeba studenty zapojit do řešení reálných problémů z praxe, do projektů řešených týmově, ve spolupráci s průmyslem</a:t>
            </a:r>
            <a:r>
              <a:rPr lang="cs-CZ" sz="2400" b="1" dirty="0" smtClean="0"/>
              <a:t>.</a:t>
            </a:r>
          </a:p>
          <a:p>
            <a:pPr algn="just"/>
            <a:endParaRPr lang="cs-CZ" sz="2400" b="1" dirty="0" smtClean="0"/>
          </a:p>
          <a:p>
            <a:pPr algn="just"/>
            <a:r>
              <a:rPr lang="cs-CZ" sz="2400" b="1" dirty="0"/>
              <a:t>Je třeba změnit a zatraktivniti způsob výuky, jsou zdůrazňovány projekty s podnikatelskou tematikou.</a:t>
            </a:r>
            <a:endParaRPr lang="cs-CZ" sz="2400" b="1" i="1" dirty="0"/>
          </a:p>
        </p:txBody>
      </p:sp>
    </p:spTree>
    <p:extLst>
      <p:ext uri="{BB962C8B-B14F-4D97-AF65-F5344CB8AC3E}">
        <p14:creationId xmlns:p14="http://schemas.microsoft.com/office/powerpoint/2010/main" val="32337855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991</Words>
  <Application>Microsoft Office PowerPoint</Application>
  <PresentationFormat>Předvádění na obrazovce (4:3)</PresentationFormat>
  <Paragraphs>126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     Inženýrská akademie české republiky    Současné problémy související s technickým vzděláváním           </vt:lpstr>
      <vt:lpstr>Vybrané hlavní problémy (1)</vt:lpstr>
      <vt:lpstr>Vybrané hlavní problémy (2)</vt:lpstr>
      <vt:lpstr>.</vt:lpstr>
      <vt:lpstr>. </vt:lpstr>
      <vt:lpstr>.</vt:lpstr>
      <vt:lpstr>Výsledky ankety „Pohled na inženýrské vzdělávání“ (1)</vt:lpstr>
      <vt:lpstr>Výsledky ankety „Pohled na inženýrské vzdělávání“ (2)</vt:lpstr>
      <vt:lpstr>Výsledky ankety „Pohled na inženýrské vzdělávání“ (3)</vt:lpstr>
      <vt:lpstr>Výsledky ankety „Pohled na inženýrské vzdělávání“ (4)</vt:lpstr>
      <vt:lpstr>Výsledky ankety „Pohled na inženýrské vzdělávání“ (5) Spolupráce univerzit s průmyslem - využívání odborníků z praxe</vt:lpstr>
      <vt:lpstr>Výsledky ankety „Pohled na inženýrské vzdělávání“ (6) Kritéria pro hodnocení kvality vysokých škol</vt:lpstr>
      <vt:lpstr>Výsledky ankety „Pohled na inženýrské vzdělávání“ (7) Pokles zájmu mladých lidí o technické vzdělání</vt:lpstr>
      <vt:lpstr> Výsledky ankety „Růst zájmu mladé generace o technické vzdělávání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Academy  of the Czech Republic  Past and Future Activities of the Platform Engineering Education</dc:title>
  <dc:creator>siman</dc:creator>
  <cp:lastModifiedBy>siman</cp:lastModifiedBy>
  <cp:revision>41</cp:revision>
  <dcterms:created xsi:type="dcterms:W3CDTF">2014-05-10T16:00:21Z</dcterms:created>
  <dcterms:modified xsi:type="dcterms:W3CDTF">2014-10-27T08:05:47Z</dcterms:modified>
</cp:coreProperties>
</file>